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7" r:id="rId5"/>
  </p:sldMasterIdLst>
  <p:notesMasterIdLst>
    <p:notesMasterId r:id="rId23"/>
  </p:notesMasterIdLst>
  <p:handoutMasterIdLst>
    <p:handoutMasterId r:id="rId24"/>
  </p:handoutMasterIdLst>
  <p:sldIdLst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7" r:id="rId19"/>
    <p:sldId id="278" r:id="rId20"/>
    <p:sldId id="273" r:id="rId21"/>
    <p:sldId id="26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éri-Kereszt Bettina HUBU" initials="KBH" lastIdx="1" clrIdx="0">
    <p:extLst>
      <p:ext uri="{19B8F6BF-5375-455C-9EA6-DF929625EA0E}">
        <p15:presenceInfo xmlns:p15="http://schemas.microsoft.com/office/powerpoint/2012/main" userId="S::Bettina.Keri-Kereszt@syngenta.com::b4824f00-63e4-4e24-9fe0-dd8a8e2850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054E"/>
    <a:srgbClr val="B26B92"/>
    <a:srgbClr val="D7B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13424345847574"/>
          <c:y val="0.15200000000000011"/>
          <c:w val="0.71444823663253776"/>
          <c:h val="0.454000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Fertőzés gyakorisága</c:v>
                </c:pt>
              </c:strCache>
            </c:strRef>
          </c:tx>
          <c:spPr>
            <a:solidFill>
              <a:srgbClr val="78054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Kezeletlen</c:v>
                </c:pt>
                <c:pt idx="1">
                  <c:v>Dynali</c:v>
                </c:pt>
                <c:pt idx="2">
                  <c:v>triazol</c:v>
                </c:pt>
                <c:pt idx="3">
                  <c:v>üzemi (kezeletlen)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0.5</c:v>
                </c:pt>
                <c:pt idx="2">
                  <c:v>5.5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51-4B70-89DA-709EA8A3DD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124552"/>
        <c:axId val="440124160"/>
      </c:barChart>
      <c:catAx>
        <c:axId val="44012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258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12416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4012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Fertőzés gyakorisága %</a:t>
                </a:r>
              </a:p>
            </c:rich>
          </c:tx>
          <c:layout>
            <c:manualLayout>
              <c:xMode val="edge"/>
              <c:yMode val="edge"/>
              <c:x val="3.9535258863344011E-2"/>
              <c:y val="9.76548843675771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124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13424345847574"/>
          <c:y val="0.15200000000000011"/>
          <c:w val="0.71444823663253776"/>
          <c:h val="0.454000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Fertőzés gyakorisága</c:v>
                </c:pt>
              </c:strCache>
            </c:strRef>
          </c:tx>
          <c:spPr>
            <a:solidFill>
              <a:srgbClr val="78054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Kezeletlen</c:v>
                </c:pt>
                <c:pt idx="1">
                  <c:v>Dynali</c:v>
                </c:pt>
                <c:pt idx="2">
                  <c:v>triazol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52</c:v>
                </c:pt>
                <c:pt idx="1">
                  <c:v>2.5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4-4D39-BB41-87F053F6DE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122984"/>
        <c:axId val="440123376"/>
      </c:barChart>
      <c:catAx>
        <c:axId val="440122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258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12337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4012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Fertőzés gyakorisága %</a:t>
                </a:r>
              </a:p>
            </c:rich>
          </c:tx>
          <c:layout>
            <c:manualLayout>
              <c:xMode val="edge"/>
              <c:yMode val="edge"/>
              <c:x val="5.6276036976687975E-2"/>
              <c:y val="0.123425704378256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122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E4D53E-EE4B-4710-A544-5F16E4AE5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4D8C9-5E0D-43AE-95E6-3936079FA1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AF8F8-A7B6-41AC-826A-0C600CC1193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AF15-54E3-4B4D-BFBC-BEB7D06AC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24F66-ED39-4930-B5DE-1E84E547DF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F79B4-9561-44AD-B12D-BF344922E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0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2FD16-F84B-4609-81EA-500846172B51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1C4B6-4643-4B44-8E8B-7B8F37E36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975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0576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black rot fungus overwinters primarily in mummies within</a:t>
            </a:r>
            <a:r>
              <a:rPr lang="sl-SI" dirty="0"/>
              <a:t> </a:t>
            </a:r>
            <a:r>
              <a:rPr lang="en-US" dirty="0"/>
              <a:t>the vine and on the ground, although it also can overwinter for</a:t>
            </a:r>
            <a:r>
              <a:rPr lang="sl-SI" dirty="0"/>
              <a:t> </a:t>
            </a:r>
            <a:r>
              <a:rPr lang="en-US" dirty="0"/>
              <a:t>at least 2 years within lesions of infected shoots that are retained</a:t>
            </a:r>
            <a:r>
              <a:rPr lang="sl-SI" dirty="0"/>
              <a:t> </a:t>
            </a:r>
            <a:r>
              <a:rPr lang="en-US" dirty="0"/>
              <a:t>as canes or spurs. Spring rains trigger release of airborne</a:t>
            </a:r>
            <a:r>
              <a:rPr lang="sl-SI" dirty="0"/>
              <a:t> </a:t>
            </a:r>
            <a:r>
              <a:rPr lang="en-US" dirty="0"/>
              <a:t>spores (</a:t>
            </a:r>
            <a:r>
              <a:rPr lang="en-US" dirty="0" err="1"/>
              <a:t>ascospores</a:t>
            </a:r>
            <a:r>
              <a:rPr lang="en-US" dirty="0"/>
              <a:t>) that form within mummies on the</a:t>
            </a:r>
            <a:r>
              <a:rPr lang="sl-SI" dirty="0"/>
              <a:t> </a:t>
            </a:r>
            <a:r>
              <a:rPr lang="en-US" dirty="0"/>
              <a:t>ground and in the trellis, and these can be blown for moderate</a:t>
            </a:r>
            <a:r>
              <a:rPr lang="sl-SI" dirty="0"/>
              <a:t> </a:t>
            </a:r>
            <a:r>
              <a:rPr lang="en-US" dirty="0"/>
              <a:t>distances by wind. Spores of a second type (conidia) can also</a:t>
            </a:r>
            <a:r>
              <a:rPr lang="sl-SI" dirty="0"/>
              <a:t> </a:t>
            </a:r>
            <a:r>
              <a:rPr lang="en-US" dirty="0"/>
              <a:t>form, both within cane lesions or on mummies that have remained</a:t>
            </a:r>
            <a:r>
              <a:rPr lang="sl-SI" dirty="0"/>
              <a:t> </a:t>
            </a:r>
            <a:r>
              <a:rPr lang="en-US" dirty="0"/>
              <a:t>within the trellis, and these are dispersed short distances</a:t>
            </a:r>
            <a:r>
              <a:rPr lang="sl-SI" dirty="0"/>
              <a:t> </a:t>
            </a:r>
            <a:r>
              <a:rPr lang="en-US" dirty="0"/>
              <a:t>(inches to feet) by splashing rain drops. Infection occurs when</a:t>
            </a:r>
            <a:r>
              <a:rPr lang="sl-SI" dirty="0"/>
              <a:t> </a:t>
            </a:r>
            <a:r>
              <a:rPr lang="en-US" dirty="0"/>
              <a:t>either spore type lands on susceptible green tissue and it remains</a:t>
            </a:r>
            <a:r>
              <a:rPr lang="sl-SI" dirty="0"/>
              <a:t> </a:t>
            </a:r>
            <a:r>
              <a:rPr lang="en-US" dirty="0"/>
              <a:t>wet for a sufficient length of time, which depends on the</a:t>
            </a:r>
            <a:r>
              <a:rPr lang="sl-SI" dirty="0"/>
              <a:t> </a:t>
            </a:r>
            <a:r>
              <a:rPr lang="en-US" dirty="0"/>
              <a:t>temperature (Table). The period during which these overwintering</a:t>
            </a:r>
            <a:r>
              <a:rPr lang="sl-SI" dirty="0"/>
              <a:t> </a:t>
            </a:r>
            <a:r>
              <a:rPr lang="en-US" dirty="0"/>
              <a:t>spores are available to cause infections depends on their</a:t>
            </a:r>
            <a:r>
              <a:rPr lang="sl-SI" dirty="0"/>
              <a:t> </a:t>
            </a:r>
            <a:r>
              <a:rPr lang="en-US" dirty="0"/>
              <a:t>source. From mummies on the ground, significant discharge of</a:t>
            </a:r>
            <a:r>
              <a:rPr lang="sl-SI" dirty="0"/>
              <a:t> </a:t>
            </a:r>
            <a:r>
              <a:rPr lang="en-US" dirty="0" err="1"/>
              <a:t>ascospores</a:t>
            </a:r>
            <a:r>
              <a:rPr lang="en-US" dirty="0"/>
              <a:t> begins about 2 to 3 weeks after bud break and is</a:t>
            </a:r>
            <a:r>
              <a:rPr lang="sl-SI" dirty="0"/>
              <a:t> </a:t>
            </a:r>
            <a:r>
              <a:rPr lang="en-US" dirty="0"/>
              <a:t>virtually complete within 1 to 2 weeks after the start of bloom. In</a:t>
            </a:r>
            <a:r>
              <a:rPr lang="sl-SI" dirty="0"/>
              <a:t> </a:t>
            </a:r>
            <a:r>
              <a:rPr lang="en-US" dirty="0"/>
              <a:t>contrast, mummies within the trellis can continue to release both</a:t>
            </a:r>
            <a:r>
              <a:rPr lang="sl-SI" dirty="0"/>
              <a:t> </a:t>
            </a:r>
            <a:r>
              <a:rPr lang="en-US" dirty="0"/>
              <a:t>conidia and </a:t>
            </a:r>
            <a:r>
              <a:rPr lang="en-US" dirty="0" err="1"/>
              <a:t>ascospores</a:t>
            </a:r>
            <a:r>
              <a:rPr lang="en-US" dirty="0"/>
              <a:t> from the early pre</a:t>
            </a:r>
            <a:r>
              <a:rPr lang="sl-SI" dirty="0"/>
              <a:t>-</a:t>
            </a:r>
            <a:r>
              <a:rPr lang="en-US" dirty="0"/>
              <a:t>bloom period through</a:t>
            </a:r>
            <a:r>
              <a:rPr lang="sl-SI" dirty="0"/>
              <a:t> </a:t>
            </a:r>
            <a:r>
              <a:rPr lang="en-US" dirty="0" err="1"/>
              <a:t>veraison</a:t>
            </a:r>
            <a:r>
              <a:rPr lang="en-US" dirty="0"/>
              <a:t>. From overwintering cane lesions, conidia can be dispersed</a:t>
            </a:r>
            <a:r>
              <a:rPr lang="sl-SI" dirty="0"/>
              <a:t> </a:t>
            </a:r>
            <a:r>
              <a:rPr lang="en-US" dirty="0"/>
              <a:t>from bud break through mid-summer.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period of time required for symptoms to appear after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occurrence of an infection period depends on both the temperature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age of the tissue at the time it’s infected. 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Young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leaves and fruit generally start showing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symptoms about 2 weeks after they become infected and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small black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pycnidia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 within them after another few days.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splash-dispersed spores (conidia) that form within these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structures can cause substantial spread of the disease under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 and rainy conditions, particularly if berries are still susceptible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infection after conidia develop (see 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Susceptibility slide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berries that become infected near the end of their period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susceptibility do not show symptoms until at least 3 weeks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later, and the majority do not begin to rot until 4 to 5 weeks after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infection event. These incubation periods should be considered</a:t>
            </a:r>
            <a:r>
              <a:rPr lang="sl-S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trying to determine the origin of unexpected disease</a:t>
            </a:r>
            <a:r>
              <a:rPr lang="sl-SI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problems.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7390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_lan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50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5927725"/>
            <a:ext cx="7199313" cy="360363"/>
          </a:xfrm>
        </p:spPr>
        <p:txBody>
          <a:bodyPr wrap="none"/>
          <a:lstStyle>
            <a:lvl1pPr marL="0" indent="0">
              <a:buFont typeface="Arial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7388" y="4035425"/>
            <a:ext cx="7197725" cy="4222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7872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870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88900"/>
            <a:ext cx="211455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88900"/>
            <a:ext cx="6192837" cy="5853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29320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elbild n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 neu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2949575"/>
            <a:ext cx="13636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5927725"/>
            <a:ext cx="7199313" cy="360363"/>
          </a:xfrm>
        </p:spPr>
        <p:txBody>
          <a:bodyPr wrap="none">
            <a:normAutofit/>
          </a:bodyPr>
          <a:lstStyle>
            <a:lvl1pPr marL="0" indent="0">
              <a:buFont typeface="Arial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7388" y="4035425"/>
            <a:ext cx="7197725" cy="422275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8219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3475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200" b="1" cap="none" baseline="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0750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211263"/>
            <a:ext cx="4152900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211263"/>
            <a:ext cx="4154487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2885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73047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7655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31574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2372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3935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CH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2398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28242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88900"/>
            <a:ext cx="211455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88900"/>
            <a:ext cx="6192837" cy="5853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7335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63" y="88900"/>
            <a:ext cx="8453437" cy="812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3063" y="1211263"/>
            <a:ext cx="4152900" cy="473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8363" y="1211263"/>
            <a:ext cx="4154487" cy="228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8363" y="3652838"/>
            <a:ext cx="4154487" cy="228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</p:spTree>
    <p:extLst>
      <p:ext uri="{BB962C8B-B14F-4D97-AF65-F5344CB8AC3E}">
        <p14:creationId xmlns:p14="http://schemas.microsoft.com/office/powerpoint/2010/main" val="364959481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200" b="1" cap="none" baseline="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5701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211263"/>
            <a:ext cx="4152900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211263"/>
            <a:ext cx="4154487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25177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4099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15921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3916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695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1901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pt_land_print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3788"/>
            <a:ext cx="9144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88900"/>
            <a:ext cx="845343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211263"/>
            <a:ext cx="845978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163" y="6483350"/>
            <a:ext cx="57531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600"/>
              </a:spcAft>
              <a:tabLst>
                <a:tab pos="441325" algn="l"/>
              </a:tabLst>
              <a:defRPr sz="1200"/>
            </a:lvl1pPr>
          </a:lstStyle>
          <a:p>
            <a:endParaRPr lang="en-US"/>
          </a:p>
        </p:txBody>
      </p:sp>
      <p:pic>
        <p:nvPicPr>
          <p:cNvPr id="3079" name="Picture 8" descr="new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403975"/>
            <a:ext cx="11747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50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wipe dir="r"/>
  </p:transition>
  <p:txStyles>
    <p:titleStyle>
      <a:lvl1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7622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2pPr>
      <a:lvl3pPr marL="1144588" indent="-287338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19250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4pPr>
      <a:lvl5pPr marL="20939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Folienbild ne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7438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88900"/>
            <a:ext cx="845343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211263"/>
            <a:ext cx="845978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163" y="6483350"/>
            <a:ext cx="57531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600"/>
              </a:spcAft>
              <a:tabLst>
                <a:tab pos="441325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3688" y="6483350"/>
            <a:ext cx="5572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Aft>
                <a:spcPts val="600"/>
              </a:spcAft>
              <a:tabLst>
                <a:tab pos="441325" algn="l"/>
              </a:tabLst>
              <a:defRPr/>
            </a:pPr>
            <a:fld id="{81F32D40-6681-4D83-9DF9-2042334F7EF0}" type="slidenum">
              <a:rPr lang="en-US" sz="1200">
                <a:solidFill>
                  <a:srgbClr val="FFFFFF"/>
                </a:solidFill>
              </a:rPr>
              <a:pPr eaLnBrk="0" hangingPunct="0">
                <a:spcAft>
                  <a:spcPts val="600"/>
                </a:spcAft>
                <a:tabLst>
                  <a:tab pos="441325" algn="l"/>
                </a:tabLst>
                <a:defRPr/>
              </a:pPr>
              <a:t>‹#›</a:t>
            </a:fld>
            <a:r>
              <a:rPr lang="en-US" sz="1200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8883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>
    <p:wipe dir="r"/>
  </p:transition>
  <p:txStyles>
    <p:titleStyle>
      <a:lvl1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7622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2pPr>
      <a:lvl3pPr marL="1144588" indent="-287338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19250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4pPr>
      <a:lvl5pPr marL="20939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52.jpeg"/><Relationship Id="rId4" Type="http://schemas.openxmlformats.org/officeDocument/2006/relationships/image" Target="../media/image37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fruit&#10;&#10;Description automatically generated">
            <a:extLst>
              <a:ext uri="{FF2B5EF4-FFF2-40B4-BE49-F238E27FC236}">
                <a16:creationId xmlns:a16="http://schemas.microsoft.com/office/drawing/2014/main" id="{F3CC0D0A-ADCE-475A-87BD-D944DFBE7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"/>
          <a:stretch/>
        </p:blipFill>
        <p:spPr>
          <a:xfrm>
            <a:off x="0" y="-21536"/>
            <a:ext cx="9144000" cy="62017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F0EBE2-C3B2-4954-BE01-7EE9ADD36EE0}"/>
              </a:ext>
            </a:extLst>
          </p:cNvPr>
          <p:cNvSpPr/>
          <p:nvPr/>
        </p:nvSpPr>
        <p:spPr bwMode="auto">
          <a:xfrm>
            <a:off x="0" y="-21536"/>
            <a:ext cx="9144000" cy="6201720"/>
          </a:xfrm>
          <a:prstGeom prst="rect">
            <a:avLst/>
          </a:prstGeom>
          <a:solidFill>
            <a:srgbClr val="78054E">
              <a:alpha val="35000"/>
            </a:srgb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Untertitel 1">
            <a:extLst>
              <a:ext uri="{FF2B5EF4-FFF2-40B4-BE49-F238E27FC236}">
                <a16:creationId xmlns:a16="http://schemas.microsoft.com/office/drawing/2014/main" id="{354AAFD9-D218-4335-9ED9-35B103CA4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95" y="4027710"/>
            <a:ext cx="4420998" cy="1132819"/>
          </a:xfrm>
        </p:spPr>
        <p:txBody>
          <a:bodyPr/>
          <a:lstStyle/>
          <a:p>
            <a:pPr marL="0" indent="0" algn="r">
              <a:buNone/>
            </a:pPr>
            <a:r>
              <a:rPr lang="de-CH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</a:t>
            </a:r>
            <a:r>
              <a:rPr lang="hu-HU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Ó</a:t>
            </a:r>
            <a:r>
              <a:rPr lang="de-CH" sz="1400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fok</a:t>
            </a:r>
            <a:r>
              <a:rPr lang="hu-HU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2020.</a:t>
            </a:r>
            <a:r>
              <a:rPr lang="de-CH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Március 5.</a:t>
            </a:r>
          </a:p>
          <a:p>
            <a:pPr marL="0" indent="0" algn="r">
              <a:buNone/>
            </a:pPr>
            <a:r>
              <a:rPr lang="de-CH" sz="1400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Arnsek</a:t>
            </a:r>
            <a:r>
              <a:rPr lang="de-CH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Simon</a:t>
            </a:r>
          </a:p>
          <a:p>
            <a:pPr marL="0" indent="0" algn="r">
              <a:buNone/>
            </a:pPr>
            <a:r>
              <a:rPr lang="de-CH" sz="1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 SEE Syngenta</a:t>
            </a:r>
          </a:p>
          <a:p>
            <a:pPr marL="0" indent="0" algn="r">
              <a:buNone/>
            </a:pPr>
            <a:endParaRPr lang="de-CH" sz="1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r">
              <a:buNone/>
            </a:pPr>
            <a:endParaRPr lang="de-CH" sz="14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86506D-B9E4-4E0A-BCD6-51C5DB895DF6}"/>
              </a:ext>
            </a:extLst>
          </p:cNvPr>
          <p:cNvSpPr txBox="1">
            <a:spLocks/>
          </p:cNvSpPr>
          <p:nvPr/>
        </p:nvSpPr>
        <p:spPr bwMode="auto">
          <a:xfrm>
            <a:off x="3687562" y="2131130"/>
            <a:ext cx="5114331" cy="149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2pPr>
            <a:lvl3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3pPr>
            <a:lvl4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4pPr>
            <a:lvl5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5pPr>
            <a:lvl6pPr marL="4572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hu-HU" sz="28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Szőlő feketerothadása </a:t>
            </a:r>
          </a:p>
          <a:p>
            <a:pPr algn="r"/>
            <a:r>
              <a:rPr lang="hu-HU" sz="2800" i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az ellene való védekezés lehetőségei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818BF113-12DB-4648-A5AA-BB8C940F54DD}"/>
              </a:ext>
            </a:extLst>
          </p:cNvPr>
          <p:cNvCxnSpPr>
            <a:cxnSpLocks/>
          </p:cNvCxnSpPr>
          <p:nvPr/>
        </p:nvCxnSpPr>
        <p:spPr bwMode="auto">
          <a:xfrm>
            <a:off x="4014651" y="3826212"/>
            <a:ext cx="4795282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F29B3F8-B09B-43E9-A7E3-29983CD378A9}"/>
              </a:ext>
            </a:extLst>
          </p:cNvPr>
          <p:cNvSpPr/>
          <p:nvPr/>
        </p:nvSpPr>
        <p:spPr bwMode="auto">
          <a:xfrm>
            <a:off x="2490651" y="3988526"/>
            <a:ext cx="209006" cy="1384663"/>
          </a:xfrm>
          <a:custGeom>
            <a:avLst/>
            <a:gdLst>
              <a:gd name="connsiteX0" fmla="*/ 0 w 209006"/>
              <a:gd name="connsiteY0" fmla="*/ 1384663 h 1384663"/>
              <a:gd name="connsiteX1" fmla="*/ 17418 w 209006"/>
              <a:gd name="connsiteY1" fmla="*/ 1314994 h 1384663"/>
              <a:gd name="connsiteX2" fmla="*/ 52252 w 209006"/>
              <a:gd name="connsiteY2" fmla="*/ 1193074 h 1384663"/>
              <a:gd name="connsiteX3" fmla="*/ 60960 w 209006"/>
              <a:gd name="connsiteY3" fmla="*/ 1166948 h 1384663"/>
              <a:gd name="connsiteX4" fmla="*/ 78378 w 209006"/>
              <a:gd name="connsiteY4" fmla="*/ 1140823 h 1384663"/>
              <a:gd name="connsiteX5" fmla="*/ 95795 w 209006"/>
              <a:gd name="connsiteY5" fmla="*/ 1088571 h 1384663"/>
              <a:gd name="connsiteX6" fmla="*/ 104503 w 209006"/>
              <a:gd name="connsiteY6" fmla="*/ 1062445 h 1384663"/>
              <a:gd name="connsiteX7" fmla="*/ 121920 w 209006"/>
              <a:gd name="connsiteY7" fmla="*/ 1036320 h 1384663"/>
              <a:gd name="connsiteX8" fmla="*/ 139338 w 209006"/>
              <a:gd name="connsiteY8" fmla="*/ 966651 h 1384663"/>
              <a:gd name="connsiteX9" fmla="*/ 156755 w 209006"/>
              <a:gd name="connsiteY9" fmla="*/ 879565 h 1384663"/>
              <a:gd name="connsiteX10" fmla="*/ 165463 w 209006"/>
              <a:gd name="connsiteY10" fmla="*/ 809897 h 1384663"/>
              <a:gd name="connsiteX11" fmla="*/ 182880 w 209006"/>
              <a:gd name="connsiteY11" fmla="*/ 696685 h 1384663"/>
              <a:gd name="connsiteX12" fmla="*/ 200298 w 209006"/>
              <a:gd name="connsiteY12" fmla="*/ 644434 h 1384663"/>
              <a:gd name="connsiteX13" fmla="*/ 209006 w 209006"/>
              <a:gd name="connsiteY13" fmla="*/ 618308 h 1384663"/>
              <a:gd name="connsiteX14" fmla="*/ 200298 w 209006"/>
              <a:gd name="connsiteY14" fmla="*/ 444137 h 1384663"/>
              <a:gd name="connsiteX15" fmla="*/ 191589 w 209006"/>
              <a:gd name="connsiteY15" fmla="*/ 409303 h 1384663"/>
              <a:gd name="connsiteX16" fmla="*/ 174172 w 209006"/>
              <a:gd name="connsiteY16" fmla="*/ 391885 h 1384663"/>
              <a:gd name="connsiteX17" fmla="*/ 165463 w 209006"/>
              <a:gd name="connsiteY17" fmla="*/ 365760 h 1384663"/>
              <a:gd name="connsiteX18" fmla="*/ 148046 w 209006"/>
              <a:gd name="connsiteY18" fmla="*/ 339634 h 1384663"/>
              <a:gd name="connsiteX19" fmla="*/ 130629 w 209006"/>
              <a:gd name="connsiteY19" fmla="*/ 287383 h 1384663"/>
              <a:gd name="connsiteX20" fmla="*/ 121920 w 209006"/>
              <a:gd name="connsiteY20" fmla="*/ 226423 h 1384663"/>
              <a:gd name="connsiteX21" fmla="*/ 113212 w 209006"/>
              <a:gd name="connsiteY21" fmla="*/ 200297 h 1384663"/>
              <a:gd name="connsiteX22" fmla="*/ 113212 w 209006"/>
              <a:gd name="connsiteY22" fmla="*/ 0 h 138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9006" h="1384663">
                <a:moveTo>
                  <a:pt x="0" y="1384663"/>
                </a:moveTo>
                <a:cubicBezTo>
                  <a:pt x="21308" y="1278128"/>
                  <a:pt x="-2669" y="1388646"/>
                  <a:pt x="17418" y="1314994"/>
                </a:cubicBezTo>
                <a:cubicBezTo>
                  <a:pt x="50230" y="1194684"/>
                  <a:pt x="18873" y="1293214"/>
                  <a:pt x="52252" y="1193074"/>
                </a:cubicBezTo>
                <a:cubicBezTo>
                  <a:pt x="55155" y="1184365"/>
                  <a:pt x="55868" y="1174586"/>
                  <a:pt x="60960" y="1166948"/>
                </a:cubicBezTo>
                <a:lnTo>
                  <a:pt x="78378" y="1140823"/>
                </a:lnTo>
                <a:lnTo>
                  <a:pt x="95795" y="1088571"/>
                </a:lnTo>
                <a:cubicBezTo>
                  <a:pt x="98698" y="1079862"/>
                  <a:pt x="99411" y="1070083"/>
                  <a:pt x="104503" y="1062445"/>
                </a:cubicBezTo>
                <a:lnTo>
                  <a:pt x="121920" y="1036320"/>
                </a:lnTo>
                <a:cubicBezTo>
                  <a:pt x="127726" y="1013097"/>
                  <a:pt x="135953" y="990348"/>
                  <a:pt x="139338" y="966651"/>
                </a:cubicBezTo>
                <a:cubicBezTo>
                  <a:pt x="149344" y="896603"/>
                  <a:pt x="141555" y="925164"/>
                  <a:pt x="156755" y="879565"/>
                </a:cubicBezTo>
                <a:cubicBezTo>
                  <a:pt x="159658" y="856342"/>
                  <a:pt x="162729" y="833140"/>
                  <a:pt x="165463" y="809897"/>
                </a:cubicBezTo>
                <a:cubicBezTo>
                  <a:pt x="172187" y="752743"/>
                  <a:pt x="169303" y="741942"/>
                  <a:pt x="182880" y="696685"/>
                </a:cubicBezTo>
                <a:cubicBezTo>
                  <a:pt x="188156" y="679100"/>
                  <a:pt x="194492" y="661851"/>
                  <a:pt x="200298" y="644434"/>
                </a:cubicBezTo>
                <a:lnTo>
                  <a:pt x="209006" y="618308"/>
                </a:lnTo>
                <a:cubicBezTo>
                  <a:pt x="206103" y="560251"/>
                  <a:pt x="205125" y="502066"/>
                  <a:pt x="200298" y="444137"/>
                </a:cubicBezTo>
                <a:cubicBezTo>
                  <a:pt x="199304" y="432210"/>
                  <a:pt x="196942" y="420008"/>
                  <a:pt x="191589" y="409303"/>
                </a:cubicBezTo>
                <a:cubicBezTo>
                  <a:pt x="187917" y="401959"/>
                  <a:pt x="179978" y="397691"/>
                  <a:pt x="174172" y="391885"/>
                </a:cubicBezTo>
                <a:cubicBezTo>
                  <a:pt x="171269" y="383177"/>
                  <a:pt x="169568" y="373970"/>
                  <a:pt x="165463" y="365760"/>
                </a:cubicBezTo>
                <a:cubicBezTo>
                  <a:pt x="160782" y="356399"/>
                  <a:pt x="152297" y="349198"/>
                  <a:pt x="148046" y="339634"/>
                </a:cubicBezTo>
                <a:cubicBezTo>
                  <a:pt x="140590" y="322857"/>
                  <a:pt x="130629" y="287383"/>
                  <a:pt x="130629" y="287383"/>
                </a:cubicBezTo>
                <a:cubicBezTo>
                  <a:pt x="127726" y="267063"/>
                  <a:pt x="125945" y="246551"/>
                  <a:pt x="121920" y="226423"/>
                </a:cubicBezTo>
                <a:cubicBezTo>
                  <a:pt x="120120" y="217422"/>
                  <a:pt x="113565" y="209470"/>
                  <a:pt x="113212" y="200297"/>
                </a:cubicBezTo>
                <a:cubicBezTo>
                  <a:pt x="110646" y="133581"/>
                  <a:pt x="113212" y="66766"/>
                  <a:pt x="113212" y="0"/>
                </a:cubicBezTo>
              </a:path>
            </a:pathLst>
          </a:cu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B6E007A-D6C6-4E2B-8CDA-BB6E2805B26D}"/>
              </a:ext>
            </a:extLst>
          </p:cNvPr>
          <p:cNvSpPr/>
          <p:nvPr/>
        </p:nvSpPr>
        <p:spPr bwMode="auto">
          <a:xfrm>
            <a:off x="2743200" y="2882538"/>
            <a:ext cx="168622" cy="2534194"/>
          </a:xfrm>
          <a:custGeom>
            <a:avLst/>
            <a:gdLst>
              <a:gd name="connsiteX0" fmla="*/ 0 w 168622"/>
              <a:gd name="connsiteY0" fmla="*/ 2534194 h 2534194"/>
              <a:gd name="connsiteX1" fmla="*/ 26126 w 168622"/>
              <a:gd name="connsiteY1" fmla="*/ 2490651 h 2534194"/>
              <a:gd name="connsiteX2" fmla="*/ 43543 w 168622"/>
              <a:gd name="connsiteY2" fmla="*/ 2438400 h 2534194"/>
              <a:gd name="connsiteX3" fmla="*/ 52252 w 168622"/>
              <a:gd name="connsiteY3" fmla="*/ 2360022 h 2534194"/>
              <a:gd name="connsiteX4" fmla="*/ 60960 w 168622"/>
              <a:gd name="connsiteY4" fmla="*/ 2325188 h 2534194"/>
              <a:gd name="connsiteX5" fmla="*/ 69669 w 168622"/>
              <a:gd name="connsiteY5" fmla="*/ 2281645 h 2534194"/>
              <a:gd name="connsiteX6" fmla="*/ 87086 w 168622"/>
              <a:gd name="connsiteY6" fmla="*/ 2220685 h 2534194"/>
              <a:gd name="connsiteX7" fmla="*/ 104503 w 168622"/>
              <a:gd name="connsiteY7" fmla="*/ 2046514 h 2534194"/>
              <a:gd name="connsiteX8" fmla="*/ 130629 w 168622"/>
              <a:gd name="connsiteY8" fmla="*/ 1968137 h 2534194"/>
              <a:gd name="connsiteX9" fmla="*/ 139338 w 168622"/>
              <a:gd name="connsiteY9" fmla="*/ 1942011 h 2534194"/>
              <a:gd name="connsiteX10" fmla="*/ 148046 w 168622"/>
              <a:gd name="connsiteY10" fmla="*/ 1837508 h 2534194"/>
              <a:gd name="connsiteX11" fmla="*/ 156755 w 168622"/>
              <a:gd name="connsiteY11" fmla="*/ 1776548 h 2534194"/>
              <a:gd name="connsiteX12" fmla="*/ 165463 w 168622"/>
              <a:gd name="connsiteY12" fmla="*/ 1663337 h 2534194"/>
              <a:gd name="connsiteX13" fmla="*/ 139338 w 168622"/>
              <a:gd name="connsiteY13" fmla="*/ 1489165 h 2534194"/>
              <a:gd name="connsiteX14" fmla="*/ 113212 w 168622"/>
              <a:gd name="connsiteY14" fmla="*/ 1480457 h 2534194"/>
              <a:gd name="connsiteX15" fmla="*/ 69669 w 168622"/>
              <a:gd name="connsiteY15" fmla="*/ 1402080 h 2534194"/>
              <a:gd name="connsiteX16" fmla="*/ 52252 w 168622"/>
              <a:gd name="connsiteY16" fmla="*/ 1262742 h 2534194"/>
              <a:gd name="connsiteX17" fmla="*/ 60960 w 168622"/>
              <a:gd name="connsiteY17" fmla="*/ 888274 h 2534194"/>
              <a:gd name="connsiteX18" fmla="*/ 78378 w 168622"/>
              <a:gd name="connsiteY18" fmla="*/ 775062 h 2534194"/>
              <a:gd name="connsiteX19" fmla="*/ 95795 w 168622"/>
              <a:gd name="connsiteY19" fmla="*/ 696685 h 2534194"/>
              <a:gd name="connsiteX20" fmla="*/ 113212 w 168622"/>
              <a:gd name="connsiteY20" fmla="*/ 513805 h 2534194"/>
              <a:gd name="connsiteX21" fmla="*/ 121920 w 168622"/>
              <a:gd name="connsiteY21" fmla="*/ 470262 h 2534194"/>
              <a:gd name="connsiteX22" fmla="*/ 139338 w 168622"/>
              <a:gd name="connsiteY22" fmla="*/ 278674 h 2534194"/>
              <a:gd name="connsiteX23" fmla="*/ 148046 w 168622"/>
              <a:gd name="connsiteY23" fmla="*/ 200297 h 2534194"/>
              <a:gd name="connsiteX24" fmla="*/ 165463 w 168622"/>
              <a:gd name="connsiteY24" fmla="*/ 113211 h 2534194"/>
              <a:gd name="connsiteX25" fmla="*/ 165463 w 168622"/>
              <a:gd name="connsiteY25" fmla="*/ 0 h 253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8622" h="2534194">
                <a:moveTo>
                  <a:pt x="0" y="2534194"/>
                </a:moveTo>
                <a:cubicBezTo>
                  <a:pt x="8709" y="2519680"/>
                  <a:pt x="19122" y="2506060"/>
                  <a:pt x="26126" y="2490651"/>
                </a:cubicBezTo>
                <a:cubicBezTo>
                  <a:pt x="33723" y="2473937"/>
                  <a:pt x="43543" y="2438400"/>
                  <a:pt x="43543" y="2438400"/>
                </a:cubicBezTo>
                <a:cubicBezTo>
                  <a:pt x="46446" y="2412274"/>
                  <a:pt x="48255" y="2386003"/>
                  <a:pt x="52252" y="2360022"/>
                </a:cubicBezTo>
                <a:cubicBezTo>
                  <a:pt x="54072" y="2348193"/>
                  <a:pt x="58364" y="2336872"/>
                  <a:pt x="60960" y="2325188"/>
                </a:cubicBezTo>
                <a:cubicBezTo>
                  <a:pt x="64171" y="2310739"/>
                  <a:pt x="66458" y="2296094"/>
                  <a:pt x="69669" y="2281645"/>
                </a:cubicBezTo>
                <a:cubicBezTo>
                  <a:pt x="76958" y="2248845"/>
                  <a:pt x="77390" y="2249775"/>
                  <a:pt x="87086" y="2220685"/>
                </a:cubicBezTo>
                <a:cubicBezTo>
                  <a:pt x="89942" y="2180703"/>
                  <a:pt x="92179" y="2095812"/>
                  <a:pt x="104503" y="2046514"/>
                </a:cubicBezTo>
                <a:cubicBezTo>
                  <a:pt x="104509" y="2046489"/>
                  <a:pt x="126270" y="1981212"/>
                  <a:pt x="130629" y="1968137"/>
                </a:cubicBezTo>
                <a:lnTo>
                  <a:pt x="139338" y="1942011"/>
                </a:lnTo>
                <a:cubicBezTo>
                  <a:pt x="142241" y="1907177"/>
                  <a:pt x="144387" y="1872271"/>
                  <a:pt x="148046" y="1837508"/>
                </a:cubicBezTo>
                <a:cubicBezTo>
                  <a:pt x="150195" y="1817094"/>
                  <a:pt x="154713" y="1796972"/>
                  <a:pt x="156755" y="1776548"/>
                </a:cubicBezTo>
                <a:cubicBezTo>
                  <a:pt x="160521" y="1738887"/>
                  <a:pt x="162560" y="1701074"/>
                  <a:pt x="165463" y="1663337"/>
                </a:cubicBezTo>
                <a:cubicBezTo>
                  <a:pt x="165291" y="1660411"/>
                  <a:pt x="182238" y="1523485"/>
                  <a:pt x="139338" y="1489165"/>
                </a:cubicBezTo>
                <a:cubicBezTo>
                  <a:pt x="132170" y="1483431"/>
                  <a:pt x="121921" y="1483360"/>
                  <a:pt x="113212" y="1480457"/>
                </a:cubicBezTo>
                <a:cubicBezTo>
                  <a:pt x="73286" y="1420567"/>
                  <a:pt x="84998" y="1448064"/>
                  <a:pt x="69669" y="1402080"/>
                </a:cubicBezTo>
                <a:cubicBezTo>
                  <a:pt x="65812" y="1375082"/>
                  <a:pt x="52252" y="1284703"/>
                  <a:pt x="52252" y="1262742"/>
                </a:cubicBezTo>
                <a:cubicBezTo>
                  <a:pt x="52252" y="1137886"/>
                  <a:pt x="55970" y="1013031"/>
                  <a:pt x="60960" y="888274"/>
                </a:cubicBezTo>
                <a:cubicBezTo>
                  <a:pt x="61299" y="879805"/>
                  <a:pt x="75643" y="787369"/>
                  <a:pt x="78378" y="775062"/>
                </a:cubicBezTo>
                <a:cubicBezTo>
                  <a:pt x="93892" y="705249"/>
                  <a:pt x="83226" y="809806"/>
                  <a:pt x="95795" y="696685"/>
                </a:cubicBezTo>
                <a:cubicBezTo>
                  <a:pt x="102557" y="635824"/>
                  <a:pt x="101203" y="573852"/>
                  <a:pt x="113212" y="513805"/>
                </a:cubicBezTo>
                <a:cubicBezTo>
                  <a:pt x="116115" y="499291"/>
                  <a:pt x="119827" y="484915"/>
                  <a:pt x="121920" y="470262"/>
                </a:cubicBezTo>
                <a:cubicBezTo>
                  <a:pt x="132089" y="399078"/>
                  <a:pt x="132529" y="353575"/>
                  <a:pt x="139338" y="278674"/>
                </a:cubicBezTo>
                <a:cubicBezTo>
                  <a:pt x="141718" y="252496"/>
                  <a:pt x="143946" y="226262"/>
                  <a:pt x="148046" y="200297"/>
                </a:cubicBezTo>
                <a:cubicBezTo>
                  <a:pt x="152663" y="171056"/>
                  <a:pt x="165463" y="142815"/>
                  <a:pt x="165463" y="113211"/>
                </a:cubicBezTo>
                <a:lnTo>
                  <a:pt x="165463" y="0"/>
                </a:lnTo>
              </a:path>
            </a:pathLst>
          </a:cu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FE68261-C609-4D8B-8508-052E24ABF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2"/>
          <a:stretch/>
        </p:blipFill>
        <p:spPr>
          <a:xfrm>
            <a:off x="138168" y="1729313"/>
            <a:ext cx="6864691" cy="4450867"/>
          </a:xfrm>
          <a:prstGeom prst="rect">
            <a:avLst/>
          </a:prstGeom>
        </p:spPr>
      </p:pic>
      <p:pic>
        <p:nvPicPr>
          <p:cNvPr id="57" name="Picture 56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B848046D-0057-4172-AB3E-538750ECA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4" y="3167326"/>
            <a:ext cx="1278079" cy="131777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green grass&#10;&#10;Description automatically generated">
            <a:extLst>
              <a:ext uri="{FF2B5EF4-FFF2-40B4-BE49-F238E27FC236}">
                <a16:creationId xmlns:a16="http://schemas.microsoft.com/office/drawing/2014/main" id="{E8F0F3C0-FD9F-4FB4-A114-A211A36D9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0"/>
          <a:stretch/>
        </p:blipFill>
        <p:spPr>
          <a:xfrm>
            <a:off x="0" y="1088692"/>
            <a:ext cx="9142395" cy="5103100"/>
          </a:xfrm>
          <a:prstGeom prst="rect">
            <a:avLst/>
          </a:prstGeom>
        </p:spPr>
      </p:pic>
      <p:pic>
        <p:nvPicPr>
          <p:cNvPr id="44" name="Picture 1">
            <a:extLst>
              <a:ext uri="{FF2B5EF4-FFF2-40B4-BE49-F238E27FC236}">
                <a16:creationId xmlns:a16="http://schemas.microsoft.com/office/drawing/2014/main" id="{CE68BBC5-B733-4911-A741-BEF2C8FFF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8000"/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1607" y="1094597"/>
            <a:ext cx="9145603" cy="510310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AF8317-2977-496C-A096-E81ECD70A920}"/>
              </a:ext>
            </a:extLst>
          </p:cNvPr>
          <p:cNvSpPr/>
          <p:nvPr/>
        </p:nvSpPr>
        <p:spPr bwMode="auto">
          <a:xfrm>
            <a:off x="1019800" y="2992308"/>
            <a:ext cx="8124200" cy="143869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1E5644-C662-49AF-9097-52BFC14B920F}"/>
              </a:ext>
            </a:extLst>
          </p:cNvPr>
          <p:cNvSpPr/>
          <p:nvPr/>
        </p:nvSpPr>
        <p:spPr bwMode="auto">
          <a:xfrm>
            <a:off x="1019800" y="1677973"/>
            <a:ext cx="8124199" cy="1184468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267340" y="2992308"/>
            <a:ext cx="6811596" cy="1385364"/>
            <a:chOff x="-219762" y="2037790"/>
            <a:chExt cx="9473556" cy="2007450"/>
          </a:xfrm>
        </p:grpSpPr>
        <p:sp>
          <p:nvSpPr>
            <p:cNvPr id="19" name="Accolade fermante 18"/>
            <p:cNvSpPr/>
            <p:nvPr/>
          </p:nvSpPr>
          <p:spPr>
            <a:xfrm rot="5400000">
              <a:off x="1198764" y="3059413"/>
              <a:ext cx="301359" cy="97536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050" dirty="0">
                <a:solidFill>
                  <a:prstClr val="black"/>
                </a:solidFill>
              </a:endParaRPr>
            </a:p>
          </p:txBody>
        </p:sp>
        <p:sp>
          <p:nvSpPr>
            <p:cNvPr id="20" name="Accolade fermante 19"/>
            <p:cNvSpPr/>
            <p:nvPr/>
          </p:nvSpPr>
          <p:spPr>
            <a:xfrm rot="5400000">
              <a:off x="2696900" y="2768200"/>
              <a:ext cx="301362" cy="1576629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prstClr val="black"/>
                </a:solidFill>
              </a:endParaRPr>
            </a:p>
          </p:txBody>
        </p:sp>
        <p:sp>
          <p:nvSpPr>
            <p:cNvPr id="21" name="Accolade fermante 20"/>
            <p:cNvSpPr/>
            <p:nvPr/>
          </p:nvSpPr>
          <p:spPr>
            <a:xfrm rot="5400000">
              <a:off x="5825476" y="2224371"/>
              <a:ext cx="301359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prstClr val="black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-219762" y="3727477"/>
              <a:ext cx="1119633" cy="317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25" dirty="0">
                  <a:solidFill>
                    <a:prstClr val="black"/>
                  </a:solidFill>
                </a:rPr>
                <a:t>Rügyfakadás</a:t>
              </a:r>
              <a:endParaRPr lang="fr-FR" sz="825" dirty="0">
                <a:solidFill>
                  <a:prstClr val="black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56190" y="3727477"/>
              <a:ext cx="1186516" cy="317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25" dirty="0">
                  <a:solidFill>
                    <a:prstClr val="black"/>
                  </a:solidFill>
                </a:rPr>
                <a:t>Hajtásfejlődés</a:t>
              </a:r>
              <a:endParaRPr lang="fr-FR" sz="825" dirty="0">
                <a:solidFill>
                  <a:prstClr val="black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230913" y="3727478"/>
              <a:ext cx="1233333" cy="317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25" dirty="0">
                  <a:solidFill>
                    <a:prstClr val="black"/>
                  </a:solidFill>
                </a:rPr>
                <a:t>Fürtmegnyúlás</a:t>
              </a:r>
              <a:endParaRPr lang="fr-FR" sz="825" dirty="0">
                <a:solidFill>
                  <a:prstClr val="black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673052" y="3727478"/>
              <a:ext cx="832032" cy="317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25" dirty="0">
                  <a:solidFill>
                    <a:prstClr val="black"/>
                  </a:solidFill>
                </a:rPr>
                <a:t>Virágzás</a:t>
              </a:r>
              <a:endParaRPr lang="fr-FR" sz="825" dirty="0">
                <a:solidFill>
                  <a:prstClr val="black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280343" y="3727478"/>
              <a:ext cx="1391625" cy="317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25" dirty="0">
                  <a:solidFill>
                    <a:prstClr val="black"/>
                  </a:solidFill>
                </a:rPr>
                <a:t>Bogyónövekedés</a:t>
              </a:r>
              <a:endParaRPr lang="fr-FR" sz="825" dirty="0">
                <a:solidFill>
                  <a:prstClr val="black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307037" y="3727478"/>
              <a:ext cx="1946757" cy="317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825" dirty="0">
                  <a:solidFill>
                    <a:prstClr val="black"/>
                  </a:solidFill>
                </a:rPr>
                <a:t>Fürtzáródás és zsendülés</a:t>
              </a:r>
              <a:endParaRPr lang="fr-FR" sz="825" dirty="0">
                <a:solidFill>
                  <a:prstClr val="black"/>
                </a:solidFill>
              </a:endParaRP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990" b="19784"/>
            <a:stretch/>
          </p:blipFill>
          <p:spPr bwMode="auto">
            <a:xfrm>
              <a:off x="-219762" y="2037790"/>
              <a:ext cx="9331277" cy="134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Accolade fermante 28"/>
            <p:cNvSpPr/>
            <p:nvPr/>
          </p:nvSpPr>
          <p:spPr>
            <a:xfrm rot="5400000">
              <a:off x="8129731" y="2872443"/>
              <a:ext cx="301359" cy="136815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514600" y="1808764"/>
            <a:ext cx="1092987" cy="180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2" name="Rectangle 31"/>
          <p:cNvSpPr/>
          <p:nvPr/>
        </p:nvSpPr>
        <p:spPr>
          <a:xfrm>
            <a:off x="2905985" y="1808764"/>
            <a:ext cx="3774121" cy="180923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/>
              <a:t>Levelek</a:t>
            </a:r>
            <a:endParaRPr lang="fr-FR" sz="1200" dirty="0"/>
          </a:p>
        </p:txBody>
      </p:sp>
      <p:sp>
        <p:nvSpPr>
          <p:cNvPr id="39" name="Rectangle 38"/>
          <p:cNvSpPr/>
          <p:nvPr/>
        </p:nvSpPr>
        <p:spPr>
          <a:xfrm>
            <a:off x="4572000" y="2025537"/>
            <a:ext cx="2108105" cy="185593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Fürtök</a:t>
            </a:r>
            <a:endParaRPr lang="fr-FR" sz="1200" dirty="0"/>
          </a:p>
        </p:txBody>
      </p:sp>
      <p:sp>
        <p:nvSpPr>
          <p:cNvPr id="40" name="Rectangle 39"/>
          <p:cNvSpPr/>
          <p:nvPr/>
        </p:nvSpPr>
        <p:spPr>
          <a:xfrm>
            <a:off x="3869595" y="2025537"/>
            <a:ext cx="749641" cy="1855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49" name="ZoneTexte 48"/>
          <p:cNvSpPr txBox="1"/>
          <p:nvPr/>
        </p:nvSpPr>
        <p:spPr>
          <a:xfrm>
            <a:off x="1075510" y="1772703"/>
            <a:ext cx="12987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500" dirty="0"/>
              <a:t>Érzékenység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075510" y="2282845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500" dirty="0"/>
              <a:t>Tünetek</a:t>
            </a:r>
            <a:endParaRPr lang="fr-FR" sz="15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15C159-9076-45C2-852D-46A543D9AE5D}"/>
              </a:ext>
            </a:extLst>
          </p:cNvPr>
          <p:cNvSpPr/>
          <p:nvPr/>
        </p:nvSpPr>
        <p:spPr>
          <a:xfrm>
            <a:off x="2793535" y="2315935"/>
            <a:ext cx="4178765" cy="180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5F333-2DAE-4275-A9E3-FA6B7F8D40CE}"/>
              </a:ext>
            </a:extLst>
          </p:cNvPr>
          <p:cNvSpPr/>
          <p:nvPr/>
        </p:nvSpPr>
        <p:spPr>
          <a:xfrm>
            <a:off x="2746262" y="2315936"/>
            <a:ext cx="1619175" cy="180923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/>
              <a:t>Levelek</a:t>
            </a:r>
            <a:endParaRPr lang="fr-FR" sz="1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07D407-9A01-4F7A-BA51-B0E05077AE09}"/>
              </a:ext>
            </a:extLst>
          </p:cNvPr>
          <p:cNvSpPr/>
          <p:nvPr/>
        </p:nvSpPr>
        <p:spPr>
          <a:xfrm>
            <a:off x="5200650" y="2523304"/>
            <a:ext cx="1845166" cy="185593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Fürtök</a:t>
            </a:r>
            <a:endParaRPr lang="fr-FR" sz="1200" dirty="0"/>
          </a:p>
        </p:txBody>
      </p:sp>
      <p:cxnSp>
        <p:nvCxnSpPr>
          <p:cNvPr id="30" name="Straight Connector 5">
            <a:extLst>
              <a:ext uri="{FF2B5EF4-FFF2-40B4-BE49-F238E27FC236}">
                <a16:creationId xmlns:a16="http://schemas.microsoft.com/office/drawing/2014/main" id="{5F13C835-4127-4951-A225-F19B7956A447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5">
            <a:extLst>
              <a:ext uri="{FF2B5EF4-FFF2-40B4-BE49-F238E27FC236}">
                <a16:creationId xmlns:a16="http://schemas.microsoft.com/office/drawing/2014/main" id="{CE4405D5-6A44-4C3F-AAE0-3054C9E8343E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3E38B5C6-7D66-412B-9305-7B11E4B09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DD8EB-EF21-468D-BCCD-94C2886E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8054E"/>
                </a:solidFill>
              </a:rPr>
              <a:t>Érzékenység és tünetek</a:t>
            </a:r>
            <a:endParaRPr lang="en-US" dirty="0">
              <a:solidFill>
                <a:srgbClr val="78054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454E58-FCB0-4D17-A32F-E574E1763F06}"/>
              </a:ext>
            </a:extLst>
          </p:cNvPr>
          <p:cNvSpPr/>
          <p:nvPr/>
        </p:nvSpPr>
        <p:spPr bwMode="auto">
          <a:xfrm>
            <a:off x="1019801" y="4564663"/>
            <a:ext cx="8124199" cy="1184468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510" y="4787565"/>
            <a:ext cx="795419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400" i="1" dirty="0">
                <a:solidFill>
                  <a:srgbClr val="78054E"/>
                </a:solidFill>
              </a:rPr>
              <a:t>A fiatal leveleken és a fürtön a tünetek kb.</a:t>
            </a:r>
            <a:r>
              <a:rPr lang="en-US" sz="1400" i="1" dirty="0">
                <a:solidFill>
                  <a:srgbClr val="78054E"/>
                </a:solidFill>
              </a:rPr>
              <a:t> 2 </a:t>
            </a:r>
            <a:r>
              <a:rPr lang="hu-HU" sz="1400" i="1" dirty="0">
                <a:solidFill>
                  <a:srgbClr val="78054E"/>
                </a:solidFill>
              </a:rPr>
              <a:t>héttel a fertőzés után jelennek meg.</a:t>
            </a:r>
            <a:endParaRPr lang="sl-SI" sz="1400" i="1" dirty="0">
              <a:solidFill>
                <a:srgbClr val="78054E"/>
              </a:solidFill>
            </a:endParaRPr>
          </a:p>
          <a:p>
            <a:r>
              <a:rPr lang="hu-HU" sz="1400" i="1" dirty="0">
                <a:solidFill>
                  <a:srgbClr val="78054E"/>
                </a:solidFill>
              </a:rPr>
              <a:t>A legtöbb bogyó amelyek a fogékonysági idő vége felé fertőződik, nem mutat tünetet </a:t>
            </a:r>
            <a:br>
              <a:rPr lang="hu-HU" sz="1400" i="1" dirty="0">
                <a:solidFill>
                  <a:srgbClr val="78054E"/>
                </a:solidFill>
              </a:rPr>
            </a:br>
            <a:r>
              <a:rPr lang="hu-HU" sz="1400" i="1" dirty="0">
                <a:solidFill>
                  <a:srgbClr val="78054E"/>
                </a:solidFill>
              </a:rPr>
              <a:t>legalább 3 hétig</a:t>
            </a:r>
            <a:r>
              <a:rPr lang="en-US" sz="1400" i="1" dirty="0">
                <a:solidFill>
                  <a:srgbClr val="78054E"/>
                </a:solidFill>
              </a:rPr>
              <a:t>, </a:t>
            </a:r>
            <a:r>
              <a:rPr lang="hu-HU" sz="1400" i="1" dirty="0">
                <a:solidFill>
                  <a:srgbClr val="78054E"/>
                </a:solidFill>
              </a:rPr>
              <a:t>ezen bogyók többsége nem kezd el rohadni, csak 4-5 héttel a fertőzés után.</a:t>
            </a:r>
            <a:endParaRPr lang="fr-FR" sz="1400" i="1" dirty="0">
              <a:solidFill>
                <a:srgbClr val="780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921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arrel&#10;&#10;Description automatically generated">
            <a:extLst>
              <a:ext uri="{FF2B5EF4-FFF2-40B4-BE49-F238E27FC236}">
                <a16:creationId xmlns:a16="http://schemas.microsoft.com/office/drawing/2014/main" id="{BD9176FE-5A94-4D1D-93D0-9B93AD4CA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0746" r="762" b="6938"/>
          <a:stretch/>
        </p:blipFill>
        <p:spPr>
          <a:xfrm>
            <a:off x="0" y="1096438"/>
            <a:ext cx="9144000" cy="5095355"/>
          </a:xfrm>
          <a:prstGeom prst="rect">
            <a:avLst/>
          </a:prstGeom>
        </p:spPr>
      </p:pic>
      <p:pic>
        <p:nvPicPr>
          <p:cNvPr id="3080" name="Picture 3079" descr="A picture containing accessory, umbrella, building, floor&#10;&#10;Description automatically generated">
            <a:extLst>
              <a:ext uri="{FF2B5EF4-FFF2-40B4-BE49-F238E27FC236}">
                <a16:creationId xmlns:a16="http://schemas.microsoft.com/office/drawing/2014/main" id="{92CECB9A-448C-45D6-AF0F-2CCE4E941B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392"/>
            <a:ext cx="9144000" cy="5105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Hatása a bor minőségére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E17BBE91-5592-4AF2-BE0C-AA3D6D7D0D2C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435E455E-CE32-4A91-B061-2243B5C19FD4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2BD4107E-DEF7-4350-B95F-9A40259E6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73BA75-4A42-4225-B299-812698CEFB48}"/>
              </a:ext>
            </a:extLst>
          </p:cNvPr>
          <p:cNvSpPr/>
          <p:nvPr/>
        </p:nvSpPr>
        <p:spPr bwMode="auto">
          <a:xfrm>
            <a:off x="0" y="1586844"/>
            <a:ext cx="9144000" cy="3812463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926239"/>
            <a:ext cx="6827520" cy="3133672"/>
          </a:xfrm>
        </p:spPr>
        <p:txBody>
          <a:bodyPr>
            <a:noAutofit/>
          </a:bodyPr>
          <a:lstStyle/>
          <a:p>
            <a:pPr>
              <a:buClr>
                <a:srgbClr val="78054E"/>
              </a:buClr>
            </a:pPr>
            <a:r>
              <a:rPr lang="en-US" sz="1800" dirty="0"/>
              <a:t>30% </a:t>
            </a:r>
            <a:r>
              <a:rPr lang="hu-HU" sz="1800" dirty="0"/>
              <a:t>fertőzés szüretkor Merlot-nál jelentős hatással van a bor minőségére</a:t>
            </a:r>
            <a:r>
              <a:rPr lang="en-US" sz="1800" dirty="0"/>
              <a:t>:</a:t>
            </a:r>
            <a:endParaRPr lang="hu-HU" sz="1800" dirty="0"/>
          </a:p>
          <a:p>
            <a:pPr lvl="1">
              <a:buClr>
                <a:srgbClr val="78054E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8054E"/>
                </a:solidFill>
              </a:rPr>
              <a:t>39% </a:t>
            </a:r>
            <a:r>
              <a:rPr lang="hu-HU" sz="1800" dirty="0">
                <a:solidFill>
                  <a:srgbClr val="78054E"/>
                </a:solidFill>
              </a:rPr>
              <a:t>színintenzitás</a:t>
            </a:r>
            <a:r>
              <a:rPr lang="sl-SI" sz="1800" dirty="0">
                <a:solidFill>
                  <a:srgbClr val="78054E"/>
                </a:solidFill>
              </a:rPr>
              <a:t>,</a:t>
            </a:r>
          </a:p>
          <a:p>
            <a:pPr lvl="1">
              <a:buClr>
                <a:srgbClr val="78054E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8054E"/>
                </a:solidFill>
              </a:rPr>
              <a:t>29% </a:t>
            </a:r>
            <a:r>
              <a:rPr lang="hu-HU" sz="1800" dirty="0">
                <a:solidFill>
                  <a:srgbClr val="78054E"/>
                </a:solidFill>
              </a:rPr>
              <a:t>antocián szint</a:t>
            </a:r>
            <a:r>
              <a:rPr lang="en-US" sz="1800" dirty="0">
                <a:solidFill>
                  <a:srgbClr val="78054E"/>
                </a:solidFill>
              </a:rPr>
              <a:t>,</a:t>
            </a:r>
            <a:endParaRPr lang="sl-SI" sz="1800" dirty="0">
              <a:solidFill>
                <a:srgbClr val="78054E"/>
              </a:solidFill>
            </a:endParaRPr>
          </a:p>
          <a:p>
            <a:pPr lvl="1">
              <a:buClr>
                <a:srgbClr val="78054E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8054E"/>
                </a:solidFill>
              </a:rPr>
              <a:t>7</a:t>
            </a:r>
            <a:r>
              <a:rPr lang="hu-HU" sz="1800" dirty="0">
                <a:solidFill>
                  <a:srgbClr val="78054E"/>
                </a:solidFill>
              </a:rPr>
              <a:t>,</a:t>
            </a:r>
            <a:r>
              <a:rPr lang="en-US" sz="1800" dirty="0">
                <a:solidFill>
                  <a:srgbClr val="78054E"/>
                </a:solidFill>
              </a:rPr>
              <a:t>5%  tannin </a:t>
            </a:r>
            <a:r>
              <a:rPr lang="hu-HU" sz="1800" dirty="0">
                <a:solidFill>
                  <a:srgbClr val="78054E"/>
                </a:solidFill>
              </a:rPr>
              <a:t>tartalom</a:t>
            </a:r>
            <a:r>
              <a:rPr lang="sl-SI" sz="1800" dirty="0">
                <a:solidFill>
                  <a:srgbClr val="78054E"/>
                </a:solidFill>
              </a:rPr>
              <a:t>.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Az kostolás során jelzett hibák</a:t>
            </a:r>
            <a:r>
              <a:rPr lang="en-US" sz="1800" dirty="0"/>
              <a:t>: </a:t>
            </a:r>
            <a:r>
              <a:rPr lang="hu-HU" sz="1800" dirty="0"/>
              <a:t>gyengébb színintenzitás</a:t>
            </a:r>
            <a:r>
              <a:rPr lang="en-US" sz="1800" dirty="0"/>
              <a:t>, </a:t>
            </a:r>
            <a:r>
              <a:rPr lang="hu-HU" sz="1800" dirty="0"/>
              <a:t>frissesség hiánya</a:t>
            </a:r>
            <a:r>
              <a:rPr lang="en-US" sz="1800" dirty="0"/>
              <a:t>, </a:t>
            </a:r>
            <a:r>
              <a:rPr lang="hu-HU" sz="1800" dirty="0"/>
              <a:t>kevésbé gyümölcsös</a:t>
            </a:r>
            <a:r>
              <a:rPr lang="en-US" sz="1800" dirty="0"/>
              <a:t>. </a:t>
            </a:r>
            <a:r>
              <a:rPr lang="hu-HU" sz="1800" dirty="0"/>
              <a:t>Kevésbé kerek tanninok</a:t>
            </a:r>
            <a:r>
              <a:rPr lang="en-US" sz="1800" dirty="0"/>
              <a:t>, </a:t>
            </a:r>
            <a:r>
              <a:rPr lang="hu-HU" sz="1800" dirty="0"/>
              <a:t>szárazok kevésbé olvadóak </a:t>
            </a:r>
            <a:r>
              <a:rPr lang="en-US" sz="1200" dirty="0"/>
              <a:t>(</a:t>
            </a:r>
            <a:r>
              <a:rPr lang="en-US" sz="1200" i="1" dirty="0" err="1"/>
              <a:t>Barrère</a:t>
            </a:r>
            <a:r>
              <a:rPr lang="en-US" sz="1200" i="1" dirty="0"/>
              <a:t> and </a:t>
            </a:r>
            <a:r>
              <a:rPr lang="en-US" sz="1200" i="1" dirty="0" err="1"/>
              <a:t>Dumartin</a:t>
            </a:r>
            <a:r>
              <a:rPr lang="en-US" sz="1200" i="1" dirty="0"/>
              <a:t>, 1983</a:t>
            </a:r>
            <a:r>
              <a:rPr lang="en-US" sz="1200" dirty="0"/>
              <a:t>)</a:t>
            </a:r>
            <a:r>
              <a:rPr lang="en-US" sz="1800" dirty="0"/>
              <a:t>.</a:t>
            </a:r>
            <a:endParaRPr lang="sl-SI" sz="1800" dirty="0"/>
          </a:p>
          <a:p>
            <a:pPr>
              <a:buClr>
                <a:srgbClr val="78054E"/>
              </a:buClr>
            </a:pPr>
            <a:r>
              <a:rPr lang="hu-HU" sz="1800" dirty="0"/>
              <a:t>A feketerothadás minőségrontása hasonló a</a:t>
            </a:r>
            <a:r>
              <a:rPr lang="en-US" sz="1800" dirty="0"/>
              <a:t> </a:t>
            </a:r>
            <a:r>
              <a:rPr lang="en-US" sz="1800" i="1" dirty="0"/>
              <a:t>Botrytis </a:t>
            </a:r>
            <a:r>
              <a:rPr lang="en-US" sz="1800" i="1" dirty="0" err="1"/>
              <a:t>cinerea</a:t>
            </a:r>
            <a:r>
              <a:rPr lang="hu-HU" sz="1800" i="1" dirty="0"/>
              <a:t> </a:t>
            </a:r>
            <a:r>
              <a:rPr lang="hu-HU" sz="1800" dirty="0"/>
              <a:t>által okozott minőségcsökkenéshez</a:t>
            </a:r>
            <a:r>
              <a:rPr lang="sl-SI" sz="1800" dirty="0"/>
              <a:t>.</a:t>
            </a:r>
          </a:p>
        </p:txBody>
      </p:sp>
      <p:pic>
        <p:nvPicPr>
          <p:cNvPr id="3074" name="Picture 2" descr="Risultato immagini per bottle of merlot&quot;">
            <a:extLst>
              <a:ext uri="{FF2B5EF4-FFF2-40B4-BE49-F238E27FC236}">
                <a16:creationId xmlns:a16="http://schemas.microsoft.com/office/drawing/2014/main" id="{A9FBB026-BF63-4465-9531-85C16F216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6" r="15589"/>
          <a:stretch/>
        </p:blipFill>
        <p:spPr bwMode="auto">
          <a:xfrm>
            <a:off x="7118436" y="1814294"/>
            <a:ext cx="1924435" cy="3357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153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e, fruit, outdoor, grass&#10;&#10;Description automatically generated">
            <a:extLst>
              <a:ext uri="{FF2B5EF4-FFF2-40B4-BE49-F238E27FC236}">
                <a16:creationId xmlns:a16="http://schemas.microsoft.com/office/drawing/2014/main" id="{33D5F3A1-8BD5-423F-9BA8-23470306C8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b="6219"/>
          <a:stretch/>
        </p:blipFill>
        <p:spPr>
          <a:xfrm>
            <a:off x="0" y="1096438"/>
            <a:ext cx="9144000" cy="5094341"/>
          </a:xfrm>
          <a:prstGeom prst="rect">
            <a:avLst/>
          </a:prstGeom>
        </p:spPr>
      </p:pic>
      <p:pic>
        <p:nvPicPr>
          <p:cNvPr id="16" name="Picture 15" descr="A picture containing accessory, umbrella, rain&#10;&#10;Description automatically generated">
            <a:extLst>
              <a:ext uri="{FF2B5EF4-FFF2-40B4-BE49-F238E27FC236}">
                <a16:creationId xmlns:a16="http://schemas.microsoft.com/office/drawing/2014/main" id="{866EA689-FCF5-42B0-A188-0C7DA9EE72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944"/>
            <a:ext cx="9144000" cy="5109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A betegség elleni védekezés – </a:t>
            </a:r>
            <a:r>
              <a:rPr lang="sl-SI" dirty="0">
                <a:solidFill>
                  <a:srgbClr val="78054E"/>
                </a:solidFill>
              </a:rPr>
              <a:t>Termesztéstechnológia</a:t>
            </a:r>
            <a:endParaRPr lang="sl-SI" b="1" dirty="0">
              <a:solidFill>
                <a:srgbClr val="78054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EE85E0-4461-49E4-AEF7-0368DD66718B}"/>
              </a:ext>
            </a:extLst>
          </p:cNvPr>
          <p:cNvSpPr/>
          <p:nvPr/>
        </p:nvSpPr>
        <p:spPr bwMode="auto">
          <a:xfrm>
            <a:off x="0" y="1811382"/>
            <a:ext cx="9144000" cy="3812463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0BC91F-AE97-4584-903F-7C9E2FDDA351}"/>
              </a:ext>
            </a:extLst>
          </p:cNvPr>
          <p:cNvSpPr/>
          <p:nvPr/>
        </p:nvSpPr>
        <p:spPr bwMode="auto">
          <a:xfrm>
            <a:off x="7145682" y="1080944"/>
            <a:ext cx="1620000" cy="510983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82" y="4543220"/>
            <a:ext cx="1620000" cy="1215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81" y="2208784"/>
            <a:ext cx="1620000" cy="23385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681" y="1674221"/>
            <a:ext cx="1620000" cy="545455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CCCAB7D8-D61F-4C84-A14C-DD701322027C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064E1A3C-47F7-4F0A-8C67-F8E232676CB8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22C4CD8F-4A95-492A-8AB0-43FEAF61D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8783"/>
            <a:ext cx="6484935" cy="3047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800" dirty="0"/>
              <a:t>Általánosan bevett gyakorlat a fertőzési anyag visszaszorítására: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Télen távolítsuk el az összes múmiát a tőkékről. A múmiák a zöld szövet mellett szórják a spórákat. Égessük el az eltávolított részeket.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Metszésnél csak egészséges vesszőt hagyjunk.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A beteg fürtöket távolítsuk el a területről.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Zöldmunka segíti a levegőzést, hamarabb szárad a levél és a fürt, javul a permetelé behatolása.</a:t>
            </a:r>
          </a:p>
        </p:txBody>
      </p:sp>
    </p:spTree>
    <p:extLst>
      <p:ext uri="{BB962C8B-B14F-4D97-AF65-F5344CB8AC3E}">
        <p14:creationId xmlns:p14="http://schemas.microsoft.com/office/powerpoint/2010/main" val="296546459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ruit tree&#10;&#10;Description automatically generated">
            <a:extLst>
              <a:ext uri="{FF2B5EF4-FFF2-40B4-BE49-F238E27FC236}">
                <a16:creationId xmlns:a16="http://schemas.microsoft.com/office/drawing/2014/main" id="{6D97A107-BB1F-43C9-8F99-573FCD161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b="6041"/>
          <a:stretch/>
        </p:blipFill>
        <p:spPr>
          <a:xfrm>
            <a:off x="0" y="1096437"/>
            <a:ext cx="9144000" cy="5081775"/>
          </a:xfrm>
          <a:prstGeom prst="rect">
            <a:avLst/>
          </a:prstGeom>
        </p:spPr>
      </p:pic>
      <p:pic>
        <p:nvPicPr>
          <p:cNvPr id="11" name="Picture 10" descr="A picture containing floor, umbrella&#10;&#10;Description automatically generated">
            <a:extLst>
              <a:ext uri="{FF2B5EF4-FFF2-40B4-BE49-F238E27FC236}">
                <a16:creationId xmlns:a16="http://schemas.microsoft.com/office/drawing/2014/main" id="{63A03DCF-D590-4BB1-9183-EF59A24403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26B9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386"/>
            <a:ext cx="9144000" cy="50958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AC2BB0-E0C6-402C-8A02-71B1FD2BF23F}"/>
              </a:ext>
            </a:extLst>
          </p:cNvPr>
          <p:cNvSpPr/>
          <p:nvPr/>
        </p:nvSpPr>
        <p:spPr bwMode="auto">
          <a:xfrm>
            <a:off x="2114551" y="1472022"/>
            <a:ext cx="7029450" cy="154874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77177" y="2698764"/>
            <a:ext cx="4380973" cy="215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b="1" dirty="0">
                <a:solidFill>
                  <a:srgbClr val="78054E"/>
                </a:solidFill>
              </a:rPr>
              <a:t>A betegség elleni védekezés</a:t>
            </a:r>
            <a:r>
              <a:rPr lang="sl-SI" b="1" dirty="0">
                <a:solidFill>
                  <a:srgbClr val="78054E"/>
                </a:solidFill>
              </a:rPr>
              <a:t>:</a:t>
            </a:r>
            <a:r>
              <a:rPr lang="en-US" b="1" dirty="0">
                <a:solidFill>
                  <a:srgbClr val="78054E"/>
                </a:solidFill>
              </a:rPr>
              <a:t> </a:t>
            </a:r>
            <a:r>
              <a:rPr lang="sl-SI" b="1" dirty="0">
                <a:solidFill>
                  <a:srgbClr val="78054E"/>
                </a:solidFill>
              </a:rPr>
              <a:t>gombaölő szerekkel</a:t>
            </a:r>
          </a:p>
        </p:txBody>
      </p:sp>
      <p:pic>
        <p:nvPicPr>
          <p:cNvPr id="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38" b="19583"/>
          <a:stretch/>
        </p:blipFill>
        <p:spPr bwMode="auto">
          <a:xfrm>
            <a:off x="2670968" y="1589037"/>
            <a:ext cx="6473032" cy="93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743450" y="2698764"/>
            <a:ext cx="2286000" cy="215886"/>
          </a:xfrm>
          <a:prstGeom prst="rect">
            <a:avLst/>
          </a:prstGeom>
          <a:solidFill>
            <a:schemeClr val="accent6"/>
          </a:solidFill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/>
              <a:t>Virágzás előtt               4 héttel később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5696213" y="2758938"/>
            <a:ext cx="342900" cy="110294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EB4919-DF4B-4BC3-8B73-E392E4A77FD2}"/>
              </a:ext>
            </a:extLst>
          </p:cNvPr>
          <p:cNvSpPr/>
          <p:nvPr/>
        </p:nvSpPr>
        <p:spPr bwMode="auto">
          <a:xfrm>
            <a:off x="1" y="4967969"/>
            <a:ext cx="9144000" cy="9720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993" y="4963844"/>
            <a:ext cx="2777143" cy="97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65479" y="5115074"/>
            <a:ext cx="533073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Fütrpermetezés csak akkor volt hatékony amikor a sapka lehullott</a:t>
            </a:r>
            <a:endParaRPr lang="sl-SI" sz="1400" i="1" dirty="0">
              <a:solidFill>
                <a:srgbClr val="7805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D1C9D-F80C-4D46-AB1E-EC24202E8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68" y="5565451"/>
            <a:ext cx="1476000" cy="251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B728B-2889-4C02-B25E-4496099BF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993" y="5561321"/>
            <a:ext cx="828000" cy="259590"/>
          </a:xfrm>
          <a:prstGeom prst="rect">
            <a:avLst/>
          </a:prstGeom>
        </p:spPr>
      </p:pic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62B33B77-AF83-4D31-96C7-E7026A44EC78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58DD50E0-68DF-4811-9BE2-E4EF6D17CFD0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4FE1E9E5-1DD5-425B-A9BE-4128E4EB1D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3DD4A64-854E-4871-8084-39088EC53936}"/>
              </a:ext>
            </a:extLst>
          </p:cNvPr>
          <p:cNvSpPr/>
          <p:nvPr/>
        </p:nvSpPr>
        <p:spPr bwMode="auto">
          <a:xfrm>
            <a:off x="1097280" y="3181326"/>
            <a:ext cx="8046719" cy="1635451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097279" y="3225443"/>
            <a:ext cx="8046719" cy="1546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62646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Clr>
                <a:srgbClr val="78054E"/>
              </a:buClr>
              <a:buSzPct val="101000"/>
            </a:pPr>
            <a:r>
              <a:rPr lang="hu-HU" sz="1400" dirty="0">
                <a:solidFill>
                  <a:srgbClr val="78054E"/>
                </a:solidFill>
              </a:rPr>
              <a:t>Kén</a:t>
            </a:r>
            <a:r>
              <a:rPr lang="hu-HU" sz="1400" dirty="0">
                <a:solidFill>
                  <a:schemeClr val="accent6"/>
                </a:solidFill>
              </a:rPr>
              <a:t> </a:t>
            </a:r>
            <a:r>
              <a:rPr lang="hu-HU" sz="1400" dirty="0"/>
              <a:t>– nem elegendő hatékonyság.</a:t>
            </a:r>
            <a:endParaRPr lang="hu-HU" sz="1400" dirty="0">
              <a:solidFill>
                <a:schemeClr val="accent6"/>
              </a:solidFill>
            </a:endParaRPr>
          </a:p>
          <a:p>
            <a:pPr marL="182563" indent="-182563">
              <a:buClr>
                <a:srgbClr val="78054E"/>
              </a:buClr>
              <a:buSzPct val="101000"/>
            </a:pPr>
            <a:r>
              <a:rPr lang="hu-HU" sz="1400" dirty="0">
                <a:solidFill>
                  <a:srgbClr val="78054E"/>
                </a:solidFill>
              </a:rPr>
              <a:t>Réz</a:t>
            </a:r>
            <a:r>
              <a:rPr lang="hu-HU" sz="1400" dirty="0">
                <a:solidFill>
                  <a:schemeClr val="accent6"/>
                </a:solidFill>
              </a:rPr>
              <a:t> </a:t>
            </a:r>
            <a:r>
              <a:rPr lang="hu-HU" sz="1400" dirty="0"/>
              <a:t>– valamennyi megelőző hatás, erős fertőzésnél nem elég. Korai kezelésekre jó.</a:t>
            </a:r>
          </a:p>
          <a:p>
            <a:pPr marL="182563" indent="-182563">
              <a:buClr>
                <a:srgbClr val="78054E"/>
              </a:buClr>
              <a:buSzPct val="101000"/>
            </a:pPr>
            <a:r>
              <a:rPr lang="hu-HU" sz="1400" dirty="0">
                <a:solidFill>
                  <a:srgbClr val="78054E"/>
                </a:solidFill>
              </a:rPr>
              <a:t>Mankoceb</a:t>
            </a:r>
            <a:r>
              <a:rPr lang="hu-HU" sz="1400" dirty="0"/>
              <a:t> – csak megelőzésre - 8 napos fordulókkal erős fertőzés esetében, peronoszpóra ellen is.</a:t>
            </a:r>
          </a:p>
          <a:p>
            <a:pPr marL="182563" indent="-182563">
              <a:buClr>
                <a:srgbClr val="78054E"/>
              </a:buClr>
              <a:buSzPct val="101000"/>
            </a:pPr>
            <a:r>
              <a:rPr lang="hu-HU" sz="1400" dirty="0">
                <a:solidFill>
                  <a:srgbClr val="78054E"/>
                </a:solidFill>
              </a:rPr>
              <a:t>DMI (triazolok)</a:t>
            </a:r>
            <a:r>
              <a:rPr lang="hu-HU" sz="1400" dirty="0">
                <a:solidFill>
                  <a:schemeClr val="accent6"/>
                </a:solidFill>
              </a:rPr>
              <a:t> </a:t>
            </a:r>
            <a:r>
              <a:rPr lang="hu-HU" sz="1400" dirty="0"/>
              <a:t>– Dynali (kuratív hatás, 2 - 6 nap) (Lisztharmatot is kontrollálja).</a:t>
            </a:r>
          </a:p>
          <a:p>
            <a:pPr marL="182563" indent="-182563">
              <a:buClr>
                <a:srgbClr val="78054E"/>
              </a:buClr>
              <a:buSzPct val="101000"/>
            </a:pPr>
            <a:r>
              <a:rPr lang="hu-HU" sz="1400" dirty="0" err="1">
                <a:solidFill>
                  <a:srgbClr val="78054E"/>
                </a:solidFill>
              </a:rPr>
              <a:t>Qol</a:t>
            </a:r>
            <a:r>
              <a:rPr lang="hu-HU" sz="1400" dirty="0">
                <a:solidFill>
                  <a:srgbClr val="78054E"/>
                </a:solidFill>
              </a:rPr>
              <a:t> (</a:t>
            </a:r>
            <a:r>
              <a:rPr lang="hu-HU" sz="1400" dirty="0" err="1">
                <a:solidFill>
                  <a:srgbClr val="78054E"/>
                </a:solidFill>
              </a:rPr>
              <a:t>strobilurinok</a:t>
            </a:r>
            <a:r>
              <a:rPr lang="hu-HU" sz="1400" dirty="0">
                <a:solidFill>
                  <a:srgbClr val="78054E"/>
                </a:solidFill>
              </a:rPr>
              <a:t>) </a:t>
            </a:r>
            <a:r>
              <a:rPr lang="hu-HU" sz="1400" dirty="0"/>
              <a:t>– </a:t>
            </a:r>
            <a:r>
              <a:rPr lang="hu-HU" sz="1400" dirty="0" err="1"/>
              <a:t>Quadris</a:t>
            </a:r>
            <a:r>
              <a:rPr lang="hu-HU" sz="1400" dirty="0"/>
              <a:t> (preventív és kuratív) (Peronoszpóra ellen is).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B77A70-518E-492E-A60E-2BCA162D87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10" y="5531216"/>
            <a:ext cx="1296000" cy="319800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5E303D-C241-4779-96C8-C608DD6081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52" y="5515042"/>
            <a:ext cx="1080000" cy="3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07337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929C5-13D0-4A56-B340-98F620F18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 b="3301"/>
          <a:stretch/>
        </p:blipFill>
        <p:spPr>
          <a:xfrm>
            <a:off x="0" y="1080944"/>
            <a:ext cx="9144000" cy="511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D23D3-0B13-4872-BE91-144B5489E3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96183"/>
            <a:ext cx="9144000" cy="50863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78054E"/>
                </a:solidFill>
              </a:rPr>
              <a:t>Súlyos fertőzés esetén is a Dynali hatékonysága kiemelkedő!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9B1B33A-E625-40FB-A4C6-8334EACD57C7}"/>
              </a:ext>
            </a:extLst>
          </p:cNvPr>
          <p:cNvSpPr/>
          <p:nvPr/>
        </p:nvSpPr>
        <p:spPr>
          <a:xfrm>
            <a:off x="1133598" y="1503670"/>
            <a:ext cx="6876804" cy="41541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95450" y="1688772"/>
            <a:ext cx="5753100" cy="62770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1400" b="1" dirty="0">
                <a:solidFill>
                  <a:srgbClr val="78054E"/>
                </a:solidFill>
              </a:rPr>
              <a:t>Syngenta kísérlet </a:t>
            </a:r>
            <a:br>
              <a:rPr lang="hu-HU" sz="1400" b="1" dirty="0">
                <a:solidFill>
                  <a:srgbClr val="78054E"/>
                </a:solidFill>
              </a:rPr>
            </a:br>
            <a:r>
              <a:rPr lang="hu-HU" sz="1400" b="1" dirty="0">
                <a:solidFill>
                  <a:srgbClr val="78054E"/>
                </a:solidFill>
              </a:rPr>
              <a:t>2013</a:t>
            </a:r>
            <a:endParaRPr lang="en-US" sz="1400" b="1" dirty="0">
              <a:solidFill>
                <a:srgbClr val="78054E"/>
              </a:solidFill>
            </a:endParaRPr>
          </a:p>
        </p:txBody>
      </p:sp>
      <p:graphicFrame>
        <p:nvGraphicFramePr>
          <p:cNvPr id="6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58904568"/>
              </p:ext>
            </p:extLst>
          </p:nvPr>
        </p:nvGraphicFramePr>
        <p:xfrm>
          <a:off x="1537494" y="2154633"/>
          <a:ext cx="6069013" cy="344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22FF49BE-D6D4-4753-9031-D42DDAA0B3B7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BEA3B9CA-C647-4CD4-8EF0-320149C6D28C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D6B7AED2-C293-4C05-A713-D2B4AD423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2355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B0C8CF69-6F2C-42CF-A03C-66F1FDC36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b="9613"/>
          <a:stretch/>
        </p:blipFill>
        <p:spPr>
          <a:xfrm>
            <a:off x="0" y="1096438"/>
            <a:ext cx="9144000" cy="5086637"/>
          </a:xfrm>
          <a:prstGeom prst="rect">
            <a:avLst/>
          </a:prstGeom>
        </p:spPr>
      </p:pic>
      <p:pic>
        <p:nvPicPr>
          <p:cNvPr id="15" name="Picture 1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19A00DE-0306-4B61-A444-4BFD576E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591"/>
            <a:ext cx="9144000" cy="508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4D5B5-8690-4AF3-8F43-CCEC49AC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8054E"/>
                </a:solidFill>
              </a:rPr>
              <a:t>Súlyos fertőzés esetén is a Dynali hatékonysága kiemelkedő!</a:t>
            </a:r>
            <a:endParaRPr lang="en-US" dirty="0">
              <a:solidFill>
                <a:srgbClr val="78054E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C20769C-E55D-4570-B705-778F871251D0}"/>
              </a:ext>
            </a:extLst>
          </p:cNvPr>
          <p:cNvSpPr/>
          <p:nvPr/>
        </p:nvSpPr>
        <p:spPr>
          <a:xfrm>
            <a:off x="1133598" y="1503670"/>
            <a:ext cx="6876804" cy="41541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11221069"/>
              </p:ext>
            </p:extLst>
          </p:nvPr>
        </p:nvGraphicFramePr>
        <p:xfrm>
          <a:off x="1537493" y="2331972"/>
          <a:ext cx="6069013" cy="318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4"/>
          <p:cNvSpPr txBox="1">
            <a:spLocks/>
          </p:cNvSpPr>
          <p:nvPr/>
        </p:nvSpPr>
        <p:spPr bwMode="auto">
          <a:xfrm>
            <a:off x="304415" y="1032338"/>
            <a:ext cx="8535171" cy="53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2pPr>
            <a:lvl3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3pPr>
            <a:lvl4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4pPr>
            <a:lvl5pPr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5pPr>
            <a:lvl6pPr marL="4572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572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hu-HU" sz="1800" kern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28EF84-3C02-4FF1-B0DE-1F08526CC5C3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80320379-511C-4393-936D-A6A7AB4EF01B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90631C58-2AF7-48F4-95C6-3C57B0BD3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468C4EF9-890C-4BBC-B8D2-60809C616F5F}"/>
              </a:ext>
            </a:extLst>
          </p:cNvPr>
          <p:cNvSpPr txBox="1">
            <a:spLocks/>
          </p:cNvSpPr>
          <p:nvPr/>
        </p:nvSpPr>
        <p:spPr bwMode="auto">
          <a:xfrm>
            <a:off x="1695450" y="1688772"/>
            <a:ext cx="5753100" cy="62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ts val="600"/>
              </a:spcAft>
              <a:tabLst>
                <a:tab pos="441325" algn="l"/>
              </a:tabLs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u-HU" sz="1400" b="1" dirty="0">
                <a:solidFill>
                  <a:srgbClr val="78054E"/>
                </a:solidFill>
              </a:rPr>
              <a:t>Syngenta kísérlet </a:t>
            </a:r>
            <a:br>
              <a:rPr lang="hu-HU" sz="1400" b="1" dirty="0">
                <a:solidFill>
                  <a:srgbClr val="78054E"/>
                </a:solidFill>
              </a:rPr>
            </a:br>
            <a:r>
              <a:rPr lang="hu-HU" sz="1400" b="1" dirty="0">
                <a:solidFill>
                  <a:srgbClr val="78054E"/>
                </a:solidFill>
              </a:rPr>
              <a:t>2014</a:t>
            </a:r>
            <a:endParaRPr lang="en-US" sz="1400" b="1" dirty="0">
              <a:solidFill>
                <a:srgbClr val="780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50811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9126F-35C4-4F0B-A310-E9EB86E0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6176"/>
          <a:stretch/>
        </p:blipFill>
        <p:spPr>
          <a:xfrm flipH="1">
            <a:off x="0" y="1080944"/>
            <a:ext cx="9144000" cy="5095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Összefoglaló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09957-7C87-4472-A960-A45266CDCE21}"/>
              </a:ext>
            </a:extLst>
          </p:cNvPr>
          <p:cNvSpPr/>
          <p:nvPr/>
        </p:nvSpPr>
        <p:spPr bwMode="auto">
          <a:xfrm>
            <a:off x="0" y="2230610"/>
            <a:ext cx="9144000" cy="3163842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24" y="2299163"/>
            <a:ext cx="5270090" cy="2980541"/>
          </a:xfrm>
        </p:spPr>
        <p:txBody>
          <a:bodyPr>
            <a:normAutofit/>
          </a:bodyPr>
          <a:lstStyle/>
          <a:p>
            <a:pPr>
              <a:buClr>
                <a:srgbClr val="78054E"/>
              </a:buClr>
            </a:pPr>
            <a:r>
              <a:rPr lang="hu-HU" sz="1800" dirty="0"/>
              <a:t>Ne becsüljük alá a feketerothadást!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A feketerothadás fellépése az előző évi fertőzésnek is függvénye - Fontos a monitoring</a:t>
            </a:r>
            <a:r>
              <a:rPr lang="en-US" sz="1800" dirty="0"/>
              <a:t>.</a:t>
            </a:r>
            <a:endParaRPr lang="hu-HU" sz="1800" dirty="0"/>
          </a:p>
          <a:p>
            <a:pPr>
              <a:buClr>
                <a:srgbClr val="78054E"/>
              </a:buClr>
            </a:pPr>
            <a:r>
              <a:rPr lang="hu-HU" sz="1800" dirty="0"/>
              <a:t>A fekete rothadásnak nincs szüksége annyi csapadékra, mint a peronoszpórának! Néha szükséges külön</a:t>
            </a:r>
            <a:r>
              <a:rPr lang="en-US" sz="1800" dirty="0"/>
              <a:t> </a:t>
            </a:r>
            <a:r>
              <a:rPr lang="hu-HU" sz="1800" dirty="0"/>
              <a:t>elindítani vagy elválasztani a fekete rothadás elleni programot a klasszikus programtól.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Egy szakmailag jól kialakított technológiával és jó szerválasztással kezelhető a betegség.</a:t>
            </a:r>
            <a:endParaRPr lang="en-US" sz="1800" dirty="0"/>
          </a:p>
        </p:txBody>
      </p:sp>
      <p:pic>
        <p:nvPicPr>
          <p:cNvPr id="5122" name="Picture 2" descr="Risultato immagini per vineyard in hungary&quot;">
            <a:extLst>
              <a:ext uri="{FF2B5EF4-FFF2-40B4-BE49-F238E27FC236}">
                <a16:creationId xmlns:a16="http://schemas.microsoft.com/office/drawing/2014/main" id="{73557884-16F2-4D60-B7F5-2264AB0B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80" y="2769543"/>
            <a:ext cx="3657600" cy="2085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B94F31-F283-4794-AEBF-19A7713F4E10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68E531A9-CC6F-41E9-AC52-1C674F61C9EF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4731B746-F3C6-4821-A95D-62343772F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859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CC59BA56-B1FA-4B05-BCF9-0FED571C7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 b="16133"/>
          <a:stretch/>
        </p:blipFill>
        <p:spPr>
          <a:xfrm>
            <a:off x="1" y="0"/>
            <a:ext cx="9144000" cy="6183086"/>
          </a:xfrm>
          <a:prstGeom prst="rect">
            <a:avLst/>
          </a:prstGeom>
        </p:spPr>
      </p:pic>
      <p:pic>
        <p:nvPicPr>
          <p:cNvPr id="11" name="Picture 10" descr="A picture containing accessory, umbrella, building, floor&#10;&#10;Description automatically generated">
            <a:extLst>
              <a:ext uri="{FF2B5EF4-FFF2-40B4-BE49-F238E27FC236}">
                <a16:creationId xmlns:a16="http://schemas.microsoft.com/office/drawing/2014/main" id="{701C2B32-8A2E-459A-8B25-6FA4BC426E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" y="0"/>
            <a:ext cx="9144000" cy="6183086"/>
          </a:xfrm>
          <a:prstGeom prst="rect">
            <a:avLst/>
          </a:prstGeom>
        </p:spPr>
      </p:pic>
      <p:pic>
        <p:nvPicPr>
          <p:cNvPr id="7" name="Ábra 8">
            <a:extLst>
              <a:ext uri="{FF2B5EF4-FFF2-40B4-BE49-F238E27FC236}">
                <a16:creationId xmlns:a16="http://schemas.microsoft.com/office/drawing/2014/main" id="{6B8A8F83-3F03-4D67-AC53-A56F24C85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56" t="5329" r="13590" b="9434"/>
          <a:stretch/>
        </p:blipFill>
        <p:spPr>
          <a:xfrm>
            <a:off x="-4065" y="13062"/>
            <a:ext cx="9154073" cy="6183085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EEF9BE53-E4B1-4321-80AF-84EDB47BE007}"/>
              </a:ext>
            </a:extLst>
          </p:cNvPr>
          <p:cNvSpPr/>
          <p:nvPr/>
        </p:nvSpPr>
        <p:spPr>
          <a:xfrm>
            <a:off x="-8709" y="2502898"/>
            <a:ext cx="9166122" cy="12382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extBox 4"/>
          <p:cNvSpPr txBox="1"/>
          <p:nvPr/>
        </p:nvSpPr>
        <p:spPr>
          <a:xfrm>
            <a:off x="1674767" y="2800351"/>
            <a:ext cx="579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78054E"/>
                </a:solidFill>
                <a:latin typeface="Arial" pitchFamily="34" charset="0"/>
                <a:cs typeface="Arial" pitchFamily="34" charset="0"/>
              </a:rPr>
              <a:t>Köszönöm a figyelmet!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green plant&#10;&#10;Description automatically generated">
            <a:extLst>
              <a:ext uri="{FF2B5EF4-FFF2-40B4-BE49-F238E27FC236}">
                <a16:creationId xmlns:a16="http://schemas.microsoft.com/office/drawing/2014/main" id="{6526D419-621C-4EAF-B28E-E7F8C5434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2"/>
          <a:stretch/>
        </p:blipFill>
        <p:spPr>
          <a:xfrm>
            <a:off x="-1" y="1088692"/>
            <a:ext cx="9144000" cy="5103102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BE2B4304-102C-4CE9-AFC0-63BC5D590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8000"/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2" y="1103309"/>
            <a:ext cx="9144001" cy="5093327"/>
          </a:xfrm>
          <a:prstGeom prst="rect">
            <a:avLst/>
          </a:prstGeom>
          <a:effectLst/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9BACD6A-A422-4346-84E7-A82AB7FE8C34}"/>
              </a:ext>
            </a:extLst>
          </p:cNvPr>
          <p:cNvSpPr/>
          <p:nvPr/>
        </p:nvSpPr>
        <p:spPr>
          <a:xfrm>
            <a:off x="133688" y="2254906"/>
            <a:ext cx="9010312" cy="32218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dirty="0">
                <a:solidFill>
                  <a:srgbClr val="78054E"/>
                </a:solidFill>
              </a:rPr>
              <a:t>Fekete rothadás</a:t>
            </a:r>
            <a:r>
              <a:rPr lang="sl-SI" sz="1800" b="1" dirty="0">
                <a:solidFill>
                  <a:srgbClr val="78054E"/>
                </a:solidFill>
              </a:rPr>
              <a:t> </a:t>
            </a:r>
            <a:r>
              <a:rPr lang="sl-SI" sz="1800" i="1" dirty="0">
                <a:solidFill>
                  <a:srgbClr val="78054E"/>
                </a:solidFill>
              </a:rPr>
              <a:t>Phyllosticta ampelicida (syn. Guignardia bidwellii)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4" y="2412274"/>
            <a:ext cx="6463166" cy="2908664"/>
          </a:xfrm>
        </p:spPr>
        <p:txBody>
          <a:bodyPr>
            <a:normAutofit/>
          </a:bodyPr>
          <a:lstStyle/>
          <a:p>
            <a:pPr>
              <a:buClr>
                <a:srgbClr val="78054E"/>
              </a:buClr>
            </a:pPr>
            <a:r>
              <a:rPr lang="sl-SI" sz="1800" dirty="0"/>
              <a:t>A betegség Észak-Amerika keleti részéről származik.</a:t>
            </a:r>
          </a:p>
          <a:p>
            <a:pPr>
              <a:buClr>
                <a:srgbClr val="78054E"/>
              </a:buClr>
            </a:pPr>
            <a:endParaRPr lang="sl-SI" sz="1800" dirty="0"/>
          </a:p>
          <a:p>
            <a:pPr>
              <a:buClr>
                <a:srgbClr val="78054E"/>
              </a:buClr>
            </a:pPr>
            <a:r>
              <a:rPr lang="sl-SI" sz="1800" dirty="0"/>
              <a:t>1885-ben jelent meg Franciaországban.</a:t>
            </a:r>
          </a:p>
          <a:p>
            <a:pPr>
              <a:buClr>
                <a:srgbClr val="78054E"/>
              </a:buClr>
            </a:pPr>
            <a:endParaRPr lang="sl-SI" sz="1800" dirty="0"/>
          </a:p>
          <a:p>
            <a:pPr>
              <a:buClr>
                <a:srgbClr val="78054E"/>
              </a:buClr>
            </a:pPr>
            <a:r>
              <a:rPr lang="sl-SI" sz="1800" dirty="0"/>
              <a:t>Megjelent</a:t>
            </a:r>
            <a:r>
              <a:rPr lang="en-US" sz="1800" dirty="0"/>
              <a:t> Eur</a:t>
            </a:r>
            <a:r>
              <a:rPr lang="hu-HU" sz="1800" dirty="0"/>
              <a:t>ó</a:t>
            </a:r>
            <a:r>
              <a:rPr lang="en-US" sz="1800" dirty="0"/>
              <a:t>p</a:t>
            </a:r>
            <a:r>
              <a:rPr lang="hu-HU" sz="1800" dirty="0"/>
              <a:t>ában</a:t>
            </a:r>
            <a:r>
              <a:rPr lang="en-US" sz="1800" dirty="0"/>
              <a:t>, </a:t>
            </a:r>
            <a:r>
              <a:rPr lang="hu-HU" sz="1800" dirty="0"/>
              <a:t>Dél-Amerikában és Áz</a:t>
            </a:r>
            <a:r>
              <a:rPr lang="en-US" sz="1800" dirty="0" err="1"/>
              <a:t>si</a:t>
            </a:r>
            <a:r>
              <a:rPr lang="hu-HU" sz="1800" dirty="0"/>
              <a:t>ában is.</a:t>
            </a:r>
            <a:endParaRPr lang="sl-SI" sz="1800" dirty="0"/>
          </a:p>
          <a:p>
            <a:pPr>
              <a:buClr>
                <a:srgbClr val="78054E"/>
              </a:buClr>
            </a:pPr>
            <a:endParaRPr lang="sl-SI" sz="1800" dirty="0"/>
          </a:p>
          <a:p>
            <a:pPr>
              <a:buClr>
                <a:srgbClr val="78054E"/>
              </a:buClr>
            </a:pPr>
            <a:r>
              <a:rPr lang="hu-HU" sz="1800" dirty="0"/>
              <a:t>Az amerikai szőlőfajták (elsősorban alanyok) változatos fogékonyságúak a betegséggel szemben</a:t>
            </a:r>
            <a:r>
              <a:rPr lang="en-US" sz="1800" dirty="0"/>
              <a:t>, </a:t>
            </a:r>
            <a:r>
              <a:rPr lang="hu-HU" sz="1800" dirty="0"/>
              <a:t>míg az összes</a:t>
            </a:r>
            <a:r>
              <a:rPr lang="en-US" sz="1800" dirty="0"/>
              <a:t> </a:t>
            </a:r>
            <a:r>
              <a:rPr lang="en-US" sz="1800" i="1" dirty="0" err="1"/>
              <a:t>Vitis</a:t>
            </a:r>
            <a:r>
              <a:rPr lang="en-US" sz="1800" i="1" dirty="0"/>
              <a:t> vinifera </a:t>
            </a:r>
            <a:r>
              <a:rPr lang="hu-HU" sz="1800" dirty="0"/>
              <a:t>fogékony rá</a:t>
            </a:r>
            <a:r>
              <a:rPr lang="sl-SI" sz="1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6745" y="2013425"/>
            <a:ext cx="2084506" cy="145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58" y="3918450"/>
            <a:ext cx="1452926" cy="2097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2EDCF674-A475-41C7-BE17-C14A8996019E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1C103C3A-5DD2-4605-9C96-C61E78088C8F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79C3CA93-855E-4C2F-B2FF-C780A529A8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F9C7BE44-866A-4285-AB6D-5ABB8B42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b="4064"/>
          <a:stretch/>
        </p:blipFill>
        <p:spPr>
          <a:xfrm>
            <a:off x="0" y="1080944"/>
            <a:ext cx="9144000" cy="5105991"/>
          </a:xfrm>
          <a:prstGeom prst="rect">
            <a:avLst/>
          </a:prstGeom>
        </p:spPr>
      </p:pic>
      <p:pic>
        <p:nvPicPr>
          <p:cNvPr id="16" name="Picture 15" descr="A picture containing umbrella, accessory, rain&#10;&#10;Description automatically generated">
            <a:extLst>
              <a:ext uri="{FF2B5EF4-FFF2-40B4-BE49-F238E27FC236}">
                <a16:creationId xmlns:a16="http://schemas.microsoft.com/office/drawing/2014/main" id="{53A316AE-4B87-40FF-8774-7FFDA174A7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943"/>
            <a:ext cx="9144000" cy="5095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T</a:t>
            </a:r>
            <a:r>
              <a:rPr lang="hu-HU" b="1" dirty="0">
                <a:solidFill>
                  <a:srgbClr val="78054E"/>
                </a:solidFill>
              </a:rPr>
              <a:t>ü</a:t>
            </a:r>
            <a:r>
              <a:rPr lang="sl-SI" b="1" dirty="0">
                <a:solidFill>
                  <a:srgbClr val="78054E"/>
                </a:solidFill>
              </a:rPr>
              <a:t>netek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EB3EAF0F-1729-4D90-8C0D-06AC8407081D}"/>
              </a:ext>
            </a:extLst>
          </p:cNvPr>
          <p:cNvSpPr/>
          <p:nvPr/>
        </p:nvSpPr>
        <p:spPr>
          <a:xfrm>
            <a:off x="133688" y="1611083"/>
            <a:ext cx="9010312" cy="18666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F8793C-BC86-4F91-8B81-D670BC7BBA55}"/>
              </a:ext>
            </a:extLst>
          </p:cNvPr>
          <p:cNvSpPr/>
          <p:nvPr/>
        </p:nvSpPr>
        <p:spPr bwMode="auto">
          <a:xfrm>
            <a:off x="0" y="3897040"/>
            <a:ext cx="9144000" cy="211453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36" y="3897034"/>
            <a:ext cx="3624943" cy="21145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422185" y="4369534"/>
            <a:ext cx="41135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cs typeface="Arial" panose="020B0604020202020204" pitchFamily="34" charset="0"/>
              </a:rPr>
              <a:t>Tünetek a kocsányon és levélnyélen:</a:t>
            </a:r>
            <a:endParaRPr lang="sl-SI" sz="1400" dirty="0">
              <a:cs typeface="Arial" panose="020B0604020202020204" pitchFamily="34" charset="0"/>
            </a:endParaRPr>
          </a:p>
          <a:p>
            <a:pPr marL="714375" lvl="1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Új folt, most képződnek a </a:t>
            </a:r>
            <a:r>
              <a:rPr lang="hu-HU" sz="1400" dirty="0" err="1">
                <a:cs typeface="Arial" panose="020B0604020202020204" pitchFamily="34" charset="0"/>
              </a:rPr>
              <a:t>piknídiumok</a:t>
            </a:r>
            <a:r>
              <a:rPr lang="en-US" sz="1400" dirty="0">
                <a:cs typeface="Arial" panose="020B0604020202020204" pitchFamily="34" charset="0"/>
              </a:rPr>
              <a:t>;</a:t>
            </a:r>
            <a:endParaRPr lang="hu-HU" sz="1400" dirty="0">
              <a:cs typeface="Arial" panose="020B0604020202020204" pitchFamily="34" charset="0"/>
            </a:endParaRPr>
          </a:p>
          <a:p>
            <a:pPr marL="714375" lvl="1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Kialakul a </a:t>
            </a:r>
            <a:r>
              <a:rPr lang="hu-HU" sz="1400" dirty="0" err="1">
                <a:cs typeface="Arial" panose="020B0604020202020204" pitchFamily="34" charset="0"/>
              </a:rPr>
              <a:t>piknídium</a:t>
            </a:r>
            <a:r>
              <a:rPr lang="en-US" sz="1400" dirty="0">
                <a:cs typeface="Arial" panose="020B0604020202020204" pitchFamily="34" charset="0"/>
              </a:rPr>
              <a:t>;</a:t>
            </a:r>
            <a:endParaRPr lang="hu-HU" sz="1400" dirty="0">
              <a:cs typeface="Arial" panose="020B0604020202020204" pitchFamily="34" charset="0"/>
            </a:endParaRPr>
          </a:p>
          <a:p>
            <a:pPr marL="714375" lvl="1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Kialakul a </a:t>
            </a:r>
            <a:r>
              <a:rPr lang="hu-HU" sz="1400" dirty="0" err="1">
                <a:cs typeface="Arial" panose="020B0604020202020204" pitchFamily="34" charset="0"/>
              </a:rPr>
              <a:t>piknídium</a:t>
            </a:r>
            <a:r>
              <a:rPr lang="en-US" sz="1400" dirty="0">
                <a:cs typeface="Arial" panose="020B0604020202020204" pitchFamily="34" charset="0"/>
              </a:rPr>
              <a:t>;</a:t>
            </a:r>
            <a:endParaRPr lang="hu-HU" sz="1400" dirty="0">
              <a:cs typeface="Arial" panose="020B0604020202020204" pitchFamily="34" charset="0"/>
            </a:endParaRPr>
          </a:p>
          <a:p>
            <a:pPr marL="714375" lvl="1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Új folt még nincs </a:t>
            </a:r>
            <a:r>
              <a:rPr lang="hu-HU" sz="1400" dirty="0" err="1">
                <a:cs typeface="Arial" panose="020B0604020202020204" pitchFamily="34" charset="0"/>
              </a:rPr>
              <a:t>piknídium</a:t>
            </a:r>
            <a:r>
              <a:rPr lang="en-US" sz="1400" dirty="0">
                <a:cs typeface="Arial" panose="020B0604020202020204" pitchFamily="34" charset="0"/>
              </a:rPr>
              <a:t>.</a:t>
            </a:r>
            <a:endParaRPr lang="sl-SI" sz="1400" dirty="0">
              <a:cs typeface="Arial" panose="020B0604020202020204" pitchFamily="34" charset="0"/>
            </a:endParaRP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FFDC8611-FA4F-4FC0-BE4E-1AA3C63583ED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6FE8864D-3BD2-4EFC-8CD7-B79BC0BE839C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763E5628-FDE2-4C06-8FA5-865ACAA583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02" y="1779821"/>
            <a:ext cx="8455197" cy="1649179"/>
          </a:xfrm>
        </p:spPr>
        <p:txBody>
          <a:bodyPr>
            <a:noAutofit/>
          </a:bodyPr>
          <a:lstStyle/>
          <a:p>
            <a:pPr>
              <a:buClr>
                <a:srgbClr val="78054E"/>
              </a:buClr>
            </a:pPr>
            <a:r>
              <a:rPr lang="hu-HU" sz="1800" dirty="0"/>
              <a:t>A szőlő összes zöld része fertőződhet a tenyészidőszakban</a:t>
            </a:r>
            <a:r>
              <a:rPr lang="sl-SI" sz="1800" dirty="0"/>
              <a:t>;</a:t>
            </a:r>
            <a:r>
              <a:rPr lang="en-US" sz="1800" dirty="0"/>
              <a:t> </a:t>
            </a:r>
            <a:r>
              <a:rPr lang="sl-SI" sz="1800" dirty="0"/>
              <a:t> 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Új hajtások</a:t>
            </a:r>
            <a:r>
              <a:rPr lang="en-US" sz="1800" dirty="0"/>
              <a:t>, </a:t>
            </a:r>
            <a:r>
              <a:rPr lang="hu-HU" sz="1800" dirty="0"/>
              <a:t>levélnyelek</a:t>
            </a:r>
            <a:r>
              <a:rPr lang="en-US" sz="1800" dirty="0"/>
              <a:t>, </a:t>
            </a:r>
            <a:r>
              <a:rPr lang="hu-HU" sz="1800" dirty="0"/>
              <a:t>fürtkocsány</a:t>
            </a:r>
            <a:r>
              <a:rPr lang="en-US" sz="1800" dirty="0"/>
              <a:t>, </a:t>
            </a:r>
            <a:r>
              <a:rPr lang="hu-HU" sz="1800" dirty="0"/>
              <a:t>zöld fürtök és a kacsok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A tünet egy fehéredő folt a besüppedt szöveteken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Ha az időjárás kedvez a betegségnek</a:t>
            </a:r>
            <a:r>
              <a:rPr lang="en-US" sz="1800" dirty="0"/>
              <a:t>, </a:t>
            </a:r>
            <a:r>
              <a:rPr lang="hu-HU" sz="1800" dirty="0"/>
              <a:t>a foltok két napon belül megbarnulnak</a:t>
            </a:r>
            <a:r>
              <a:rPr lang="en-US" sz="1800" dirty="0"/>
              <a:t>, </a:t>
            </a:r>
            <a:r>
              <a:rPr lang="hu-HU" sz="1800" dirty="0"/>
              <a:t>felületi kiverődést képez és a gomba első piknídiumai megjelennek</a:t>
            </a:r>
            <a:r>
              <a:rPr lang="sl-SI" sz="1800" dirty="0"/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2811607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C1F01345-BB21-4FC3-9785-D7E6A52BE8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0"/>
          <a:stretch/>
        </p:blipFill>
        <p:spPr>
          <a:xfrm>
            <a:off x="0" y="1080944"/>
            <a:ext cx="9144000" cy="5097298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FF78579-4AD0-4D0D-A33B-F883F9116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8000"/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962455"/>
            <a:ext cx="9145508" cy="423128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dirty="0">
                <a:solidFill>
                  <a:srgbClr val="78054E"/>
                </a:solidFill>
              </a:rPr>
              <a:t>Tünetek a leveleken</a:t>
            </a:r>
            <a:endParaRPr lang="sl-SI" b="1" dirty="0">
              <a:solidFill>
                <a:srgbClr val="78054E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CAA87E08-DB9E-4222-91C8-002AD02C6015}"/>
              </a:ext>
            </a:extLst>
          </p:cNvPr>
          <p:cNvSpPr/>
          <p:nvPr/>
        </p:nvSpPr>
        <p:spPr>
          <a:xfrm>
            <a:off x="-1508" y="1946961"/>
            <a:ext cx="5270194" cy="34398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867" y="2103714"/>
            <a:ext cx="4856134" cy="3117669"/>
          </a:xfrm>
        </p:spPr>
        <p:txBody>
          <a:bodyPr>
            <a:noAutofit/>
          </a:bodyPr>
          <a:lstStyle/>
          <a:p>
            <a:pPr>
              <a:buClr>
                <a:srgbClr val="78054E"/>
              </a:buClr>
            </a:pPr>
            <a:r>
              <a:rPr lang="sl-SI" sz="1800" dirty="0"/>
              <a:t>Az első tünetek, a foltok a fiatal leveleken jelennek meg</a:t>
            </a:r>
            <a:r>
              <a:rPr lang="en-US" sz="1800" dirty="0"/>
              <a:t>, </a:t>
            </a:r>
            <a:r>
              <a:rPr lang="hu-HU" sz="1800" dirty="0"/>
              <a:t>kezdetben halvány barnák;</a:t>
            </a:r>
            <a:endParaRPr lang="sl-SI" sz="1800" dirty="0"/>
          </a:p>
          <a:p>
            <a:pPr>
              <a:buClr>
                <a:srgbClr val="78054E"/>
              </a:buClr>
            </a:pPr>
            <a:r>
              <a:rPr lang="sl-SI" sz="1800" dirty="0"/>
              <a:t>A levélszövet elszárad, a folt sötétbarna szegély</a:t>
            </a:r>
            <a:r>
              <a:rPr lang="hu-HU" sz="1800" dirty="0"/>
              <a:t>ű lesz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Kedvező időjárás esetén két napon belül megjelennek a kör alakban elhelyezkedő piknídiumok a folt felszínén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A foltok átmérője </a:t>
            </a:r>
            <a:r>
              <a:rPr lang="en-US" sz="1800" dirty="0"/>
              <a:t>1 </a:t>
            </a:r>
            <a:r>
              <a:rPr lang="hu-HU" sz="1800" dirty="0"/>
              <a:t>mm-től </a:t>
            </a:r>
            <a:r>
              <a:rPr lang="en-US" sz="1800" dirty="0"/>
              <a:t>1 </a:t>
            </a:r>
            <a:r>
              <a:rPr lang="hu-HU" sz="1800" dirty="0"/>
              <a:t>cm-ig terjedhet</a:t>
            </a:r>
            <a:r>
              <a:rPr lang="en-US" sz="1800" dirty="0"/>
              <a:t>, </a:t>
            </a:r>
            <a:r>
              <a:rPr lang="hu-HU" sz="1800" dirty="0"/>
              <a:t>a levél korától függően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A fiatal levelek fogékonyabbak a fertőzésre</a:t>
            </a:r>
            <a:r>
              <a:rPr lang="sl-SI" sz="1800" dirty="0"/>
              <a:t>;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B70749-802F-4861-A0A3-3A8B5059B2F8}"/>
              </a:ext>
            </a:extLst>
          </p:cNvPr>
          <p:cNvSpPr/>
          <p:nvPr/>
        </p:nvSpPr>
        <p:spPr bwMode="auto">
          <a:xfrm>
            <a:off x="6109893" y="1096439"/>
            <a:ext cx="2386108" cy="50818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947" y="3371844"/>
            <a:ext cx="3402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09893" y="1910453"/>
            <a:ext cx="2386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cs typeface="Arial" panose="020B0604020202020204" pitchFamily="34" charset="0"/>
              </a:rPr>
              <a:t>Foltok a leveleken: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endParaRPr lang="sl-SI" sz="1400" dirty="0">
              <a:cs typeface="Arial" panose="020B0604020202020204" pitchFamily="34" charset="0"/>
            </a:endParaRPr>
          </a:p>
          <a:p>
            <a:pPr marL="257175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Egy napos folt</a:t>
            </a:r>
            <a:r>
              <a:rPr lang="en-US" sz="1400" dirty="0">
                <a:cs typeface="Arial" panose="020B0604020202020204" pitchFamily="34" charset="0"/>
              </a:rPr>
              <a:t>; </a:t>
            </a:r>
            <a:endParaRPr lang="sl-SI" sz="1400" dirty="0">
              <a:cs typeface="Arial" panose="020B0604020202020204" pitchFamily="34" charset="0"/>
            </a:endParaRPr>
          </a:p>
          <a:p>
            <a:pPr marL="257175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Idősebb folt piknídium</a:t>
            </a:r>
            <a:r>
              <a:rPr lang="en-US" sz="1400" dirty="0">
                <a:cs typeface="Arial" panose="020B0604020202020204" pitchFamily="34" charset="0"/>
              </a:rPr>
              <a:t>; </a:t>
            </a:r>
            <a:endParaRPr lang="sl-SI" sz="1400" dirty="0">
              <a:cs typeface="Arial" panose="020B0604020202020204" pitchFamily="34" charset="0"/>
            </a:endParaRPr>
          </a:p>
          <a:p>
            <a:pPr marL="257175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Levél egynapos folttal</a:t>
            </a:r>
            <a:r>
              <a:rPr lang="en-US" sz="1400" dirty="0">
                <a:cs typeface="Arial" panose="020B0604020202020204" pitchFamily="34" charset="0"/>
              </a:rPr>
              <a:t>; </a:t>
            </a:r>
            <a:endParaRPr lang="sl-SI" sz="1400" dirty="0">
              <a:cs typeface="Arial" panose="020B0604020202020204" pitchFamily="34" charset="0"/>
            </a:endParaRPr>
          </a:p>
          <a:p>
            <a:pPr marL="257175" indent="-257175"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Levél eltérő életkorú foltokkal.</a:t>
            </a:r>
            <a:endParaRPr lang="sl-SI" sz="1400" dirty="0"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F1197D60-AC17-4D96-8C59-ED29702D3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0502D765-2E9B-4BF8-83D0-B517B89B5168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5127D2DF-A74E-4B60-B015-01CABD8D0C0F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76754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rt path next to a tree&#10;&#10;Description automatically generated">
            <a:extLst>
              <a:ext uri="{FF2B5EF4-FFF2-40B4-BE49-F238E27FC236}">
                <a16:creationId xmlns:a16="http://schemas.microsoft.com/office/drawing/2014/main" id="{CF24039D-D561-4924-BF92-C80877461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 b="18593"/>
          <a:stretch/>
        </p:blipFill>
        <p:spPr>
          <a:xfrm>
            <a:off x="0" y="1096439"/>
            <a:ext cx="9144000" cy="5095356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5E5F5538-2A90-45D5-B12E-71D85CF6F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8000"/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" t="19953" r="10092" b="6764"/>
          <a:stretch/>
        </p:blipFill>
        <p:spPr>
          <a:xfrm flipH="1">
            <a:off x="0" y="1103224"/>
            <a:ext cx="9142591" cy="509845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Tünetek a leveleken</a:t>
            </a:r>
          </a:p>
        </p:txBody>
      </p: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B767638B-37FF-429E-BD20-F7AE041AD8D7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F40DDB75-E835-4491-953E-9AF930004A1F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AD747EDE-AA68-4C4D-B565-25D4D025C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9474D5-AA7E-406C-8220-7DF36AE63DA7}"/>
              </a:ext>
            </a:extLst>
          </p:cNvPr>
          <p:cNvSpPr/>
          <p:nvPr/>
        </p:nvSpPr>
        <p:spPr bwMode="auto">
          <a:xfrm>
            <a:off x="0" y="1492751"/>
            <a:ext cx="9144000" cy="158848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5912" y="1497280"/>
            <a:ext cx="3913590" cy="15794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65010" y="1594494"/>
            <a:ext cx="4643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+mj-lt"/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Fiatal levél 1cm átmérőjű tünetekkel;</a:t>
            </a:r>
            <a:endParaRPr lang="sl-SI" sz="1400" dirty="0">
              <a:cs typeface="Arial" panose="020B0604020202020204" pitchFamily="34" charset="0"/>
            </a:endParaRPr>
          </a:p>
          <a:p>
            <a:pPr marL="539750" indent="-539750">
              <a:buFont typeface="+mj-lt"/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Nekotikus foltok sötét szegéllyel</a:t>
            </a:r>
            <a:r>
              <a:rPr lang="en-US" sz="1400" dirty="0">
                <a:cs typeface="Arial" panose="020B0604020202020204" pitchFamily="34" charset="0"/>
              </a:rPr>
              <a:t>; </a:t>
            </a:r>
            <a:endParaRPr lang="sl-SI" sz="1400" dirty="0">
              <a:cs typeface="Arial" panose="020B0604020202020204" pitchFamily="34" charset="0"/>
            </a:endParaRPr>
          </a:p>
          <a:p>
            <a:pPr marL="539750" indent="-539750">
              <a:buFont typeface="+mj-lt"/>
              <a:buAutoNum type="alphaLcParenR"/>
            </a:pPr>
            <a:r>
              <a:rPr lang="hu-HU" sz="1400" dirty="0">
                <a:cs typeface="Arial" panose="020B0604020202020204" pitchFamily="34" charset="0"/>
              </a:rPr>
              <a:t>Öreg levelek apróbb tünetekkel;</a:t>
            </a:r>
          </a:p>
          <a:p>
            <a:pPr marL="342900" indent="-342900">
              <a:buFont typeface="+mj-lt"/>
              <a:buAutoNum type="alphaLcParenR"/>
            </a:pPr>
            <a:endParaRPr lang="hu-HU" sz="1400" dirty="0">
              <a:cs typeface="Arial" panose="020B0604020202020204" pitchFamily="34" charset="0"/>
            </a:endParaRPr>
          </a:p>
          <a:p>
            <a:pPr algn="ctr"/>
            <a:r>
              <a:rPr lang="hu-HU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fiatal levelek rendkívül fogékonyak a megjelenésüktől kezdődően, egészen a növekedésük leállásáig.</a:t>
            </a:r>
            <a:endParaRPr lang="sl-SI" sz="1400" i="1" dirty="0">
              <a:solidFill>
                <a:srgbClr val="7805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97591D-BFC5-471B-9CC3-FE090BD9BEAC}"/>
              </a:ext>
            </a:extLst>
          </p:cNvPr>
          <p:cNvSpPr/>
          <p:nvPr/>
        </p:nvSpPr>
        <p:spPr bwMode="auto">
          <a:xfrm>
            <a:off x="0" y="3216953"/>
            <a:ext cx="9144000" cy="280805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5010" y="4143927"/>
            <a:ext cx="4643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buFont typeface="+mj-lt"/>
              <a:buAutoNum type="alphaLcParenR"/>
            </a:pPr>
            <a:r>
              <a:rPr lang="hu-HU" sz="1400" dirty="0"/>
              <a:t>Elhalt nekrotikus foltok a tipikus sötétbarna határvonallal;</a:t>
            </a:r>
            <a:endParaRPr lang="sl-SI" sz="1400" dirty="0"/>
          </a:p>
          <a:p>
            <a:pPr marL="228600" indent="-228600">
              <a:buFont typeface="+mj-lt"/>
              <a:buAutoNum type="alphaLcParenR"/>
              <a:tabLst>
                <a:tab pos="539750" algn="l"/>
              </a:tabLst>
            </a:pPr>
            <a:r>
              <a:rPr lang="hu-HU" sz="1400" dirty="0"/>
              <a:t>- f)  A tünetes leveleken a károsítás mértéke                  	változatos a foltok mennyiségével arányosan.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2" y="3217852"/>
            <a:ext cx="3913590" cy="280625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5232549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, food, display, oranges&#10;&#10;Description automatically generated">
            <a:extLst>
              <a:ext uri="{FF2B5EF4-FFF2-40B4-BE49-F238E27FC236}">
                <a16:creationId xmlns:a16="http://schemas.microsoft.com/office/drawing/2014/main" id="{8B9AE48C-9FFA-489B-B469-83B6F2BC7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2548"/>
          <a:stretch/>
        </p:blipFill>
        <p:spPr>
          <a:xfrm>
            <a:off x="0" y="1080944"/>
            <a:ext cx="9144000" cy="5110850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D25B62D-6C11-43B9-8300-9FBAD2688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9" t="15429" r="8119" b="6719"/>
          <a:stretch/>
        </p:blipFill>
        <p:spPr>
          <a:xfrm>
            <a:off x="-12956" y="1103874"/>
            <a:ext cx="9144000" cy="5084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Tünetek a fürtön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CC10-5A27-44FF-ADEE-D151A20E1438}"/>
              </a:ext>
            </a:extLst>
          </p:cNvPr>
          <p:cNvSpPr/>
          <p:nvPr/>
        </p:nvSpPr>
        <p:spPr bwMode="auto">
          <a:xfrm>
            <a:off x="5464726" y="1715590"/>
            <a:ext cx="3402675" cy="447267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9072" y="4428041"/>
            <a:ext cx="3093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Tünetek a virágzást megelőző időszakban:</a:t>
            </a:r>
          </a:p>
          <a:p>
            <a:endParaRPr lang="sl-SI" sz="1400" dirty="0"/>
          </a:p>
          <a:p>
            <a:r>
              <a:rPr lang="en-US" sz="1400" dirty="0"/>
              <a:t>a) c) d) &amp; e) </a:t>
            </a:r>
            <a:r>
              <a:rPr lang="hu-HU" sz="1400" dirty="0"/>
              <a:t>A fürt teljes mértékben 	 károsodott</a:t>
            </a:r>
            <a:r>
              <a:rPr lang="en-US" sz="1400" dirty="0"/>
              <a:t>; </a:t>
            </a:r>
            <a:endParaRPr lang="sl-SI" sz="1400" dirty="0"/>
          </a:p>
          <a:p>
            <a:r>
              <a:rPr lang="en-US" sz="1400" dirty="0"/>
              <a:t>b) </a:t>
            </a:r>
            <a:r>
              <a:rPr lang="hu-HU" sz="1400" dirty="0"/>
              <a:t>	 </a:t>
            </a:r>
            <a:r>
              <a:rPr lang="sl-SI" sz="1400" dirty="0"/>
              <a:t>A fürt részlegesen 	   	 károsodott</a:t>
            </a:r>
            <a:r>
              <a:rPr lang="en-US" sz="1400" dirty="0"/>
              <a:t>. 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B41CCAC5-8C9C-46E7-856A-29D367519F4A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169A0B04-6206-4516-939D-6C68304664F5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18E4C7A1-180A-438F-82C4-EE213F5867FC}"/>
              </a:ext>
            </a:extLst>
          </p:cNvPr>
          <p:cNvSpPr/>
          <p:nvPr/>
        </p:nvSpPr>
        <p:spPr>
          <a:xfrm>
            <a:off x="276598" y="1084472"/>
            <a:ext cx="4748247" cy="49239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96" y="1112573"/>
            <a:ext cx="4502649" cy="4895866"/>
          </a:xfrm>
        </p:spPr>
        <p:txBody>
          <a:bodyPr>
            <a:noAutofit/>
          </a:bodyPr>
          <a:lstStyle/>
          <a:p>
            <a:pPr>
              <a:buClr>
                <a:srgbClr val="78054E"/>
              </a:buClr>
            </a:pPr>
            <a:r>
              <a:rPr lang="hu-HU" sz="1800" dirty="0"/>
              <a:t>Fiatal fürtök és az </a:t>
            </a:r>
            <a:r>
              <a:rPr lang="en-US" sz="1800" dirty="0"/>
              <a:t>1 mm </a:t>
            </a:r>
            <a:r>
              <a:rPr lang="hu-HU" sz="1800" dirty="0"/>
              <a:t>átmérőjű bogyók már mutathatják a tüneteket és elhalhatnak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A kisbogyókon </a:t>
            </a:r>
            <a:r>
              <a:rPr lang="en-US" sz="1800" dirty="0"/>
              <a:t>(1-3 mm </a:t>
            </a:r>
            <a:r>
              <a:rPr lang="hu-HU" sz="1800" dirty="0"/>
              <a:t>átmérő</a:t>
            </a:r>
            <a:r>
              <a:rPr lang="en-US" sz="1800" dirty="0"/>
              <a:t>) </a:t>
            </a:r>
            <a:r>
              <a:rPr lang="hu-HU" sz="1800" dirty="0"/>
              <a:t>a betegség fehéredő halványbarna besüppedő foltként jelenik meg</a:t>
            </a:r>
            <a:r>
              <a:rPr lang="en-US" sz="1800" dirty="0"/>
              <a:t>, </a:t>
            </a:r>
            <a:r>
              <a:rPr lang="hu-HU" sz="1800" dirty="0"/>
              <a:t>ráterjed az egész bogyóra és a bogyó leszárad</a:t>
            </a:r>
            <a:r>
              <a:rPr lang="sl-SI" sz="1800" dirty="0"/>
              <a:t>;</a:t>
            </a:r>
            <a:r>
              <a:rPr lang="en-US" sz="1800" dirty="0"/>
              <a:t> </a:t>
            </a:r>
            <a:endParaRPr lang="sl-SI" sz="1800" dirty="0"/>
          </a:p>
          <a:p>
            <a:pPr>
              <a:buClr>
                <a:srgbClr val="78054E"/>
              </a:buClr>
            </a:pPr>
            <a:r>
              <a:rPr lang="hu-HU" sz="1800" dirty="0"/>
              <a:t>Az </a:t>
            </a:r>
            <a:r>
              <a:rPr lang="en-US" sz="1800" dirty="0"/>
              <a:t>1 cm </a:t>
            </a:r>
            <a:r>
              <a:rPr lang="hu-HU" sz="1800" dirty="0"/>
              <a:t>átmérőnél nagyobb bogyókon a tünetek mint a kisbogyókon</a:t>
            </a:r>
            <a:r>
              <a:rPr lang="en-US" sz="1800" dirty="0"/>
              <a:t>, </a:t>
            </a:r>
            <a:r>
              <a:rPr lang="hu-HU" sz="1800" dirty="0"/>
              <a:t>később barna folt jelenik meg amely a fél bogyóra ráterjedhet</a:t>
            </a:r>
            <a:r>
              <a:rPr lang="sl-SI" sz="1800" dirty="0"/>
              <a:t>;</a:t>
            </a:r>
          </a:p>
          <a:p>
            <a:pPr>
              <a:buClr>
                <a:srgbClr val="78054E"/>
              </a:buClr>
            </a:pPr>
            <a:r>
              <a:rPr lang="hu-HU" sz="1800" dirty="0"/>
              <a:t>Később a bogyók vöröses lilás színűre aszalódnak, majd sötét lila/fekete gyümölcsmúmiák képződnek. A múmiák felszínén a kórokozó számos termőtestet képez.</a:t>
            </a:r>
            <a:endParaRPr lang="sl-SI" sz="1800" dirty="0"/>
          </a:p>
        </p:txBody>
      </p:sp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B73FCB02-B6F3-4DBC-BFA1-8B9E896CE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14" y="1871234"/>
            <a:ext cx="3188099" cy="23970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4349443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CC203897-EF17-4622-B904-7BEFACE06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b="6232"/>
          <a:stretch/>
        </p:blipFill>
        <p:spPr>
          <a:xfrm>
            <a:off x="0" y="1080944"/>
            <a:ext cx="9144000" cy="5094149"/>
          </a:xfrm>
          <a:prstGeom prst="rect">
            <a:avLst/>
          </a:prstGeom>
        </p:spPr>
      </p:pic>
      <p:pic>
        <p:nvPicPr>
          <p:cNvPr id="17" name="Picture 16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06AB5AF-D8F6-4AA7-B2A7-A1D6455D16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95"/>
            <a:ext cx="9144000" cy="5086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Tünetek a fürtön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0E46A6-82F1-46BB-AF4A-ABAFAD36EA8A}"/>
              </a:ext>
            </a:extLst>
          </p:cNvPr>
          <p:cNvSpPr/>
          <p:nvPr/>
        </p:nvSpPr>
        <p:spPr bwMode="auto">
          <a:xfrm>
            <a:off x="618243" y="1111146"/>
            <a:ext cx="3600000" cy="5070855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09B2DA-B83D-4FF8-B7BC-2E7F07231C00}"/>
              </a:ext>
            </a:extLst>
          </p:cNvPr>
          <p:cNvSpPr/>
          <p:nvPr/>
        </p:nvSpPr>
        <p:spPr bwMode="auto">
          <a:xfrm>
            <a:off x="4971812" y="1100388"/>
            <a:ext cx="3600000" cy="5078655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054" y="3342211"/>
            <a:ext cx="3126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Amíg a virágsapka fenn van, a bogyók nem fertőződnek, de nagyon fogékonyak a sapka lehullása </a:t>
            </a:r>
            <a:b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utáni 2-3 hétben. </a:t>
            </a:r>
          </a:p>
          <a:p>
            <a:pPr algn="ctr"/>
            <a: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Ezután a fogékonyság </a:t>
            </a:r>
            <a:b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elkezd csökkenni.</a:t>
            </a:r>
          </a:p>
          <a:p>
            <a:pPr algn="ctr"/>
            <a: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vinifera fajták mérsékelten fogékonyak maradnak virágzás után 6-7 hétig, a szezontól függően, ez azt jelenti, hogy meleg szezonban az ellenállóképesség hamarabb </a:t>
            </a:r>
            <a:b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40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alakul ki.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2917" y="4361442"/>
            <a:ext cx="3237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7188"/>
            <a:r>
              <a:rPr lang="sl-SI" sz="1400" dirty="0"/>
              <a:t>a) </a:t>
            </a:r>
            <a:r>
              <a:rPr lang="en-US" sz="1400" dirty="0"/>
              <a:t>&amp; b) </a:t>
            </a:r>
            <a:r>
              <a:rPr lang="hu-HU" sz="1400" dirty="0"/>
              <a:t>Első tünetek a bogyókon</a:t>
            </a:r>
            <a:r>
              <a:rPr lang="en-US" sz="1400" dirty="0"/>
              <a:t>, </a:t>
            </a:r>
            <a:r>
              <a:rPr lang="hu-HU" sz="1400" dirty="0"/>
              <a:t>színeződés előtt</a:t>
            </a:r>
            <a:r>
              <a:rPr lang="en-US" sz="1400" dirty="0"/>
              <a:t>,  </a:t>
            </a:r>
            <a:br>
              <a:rPr lang="hu-HU" sz="1400" dirty="0"/>
            </a:br>
            <a:r>
              <a:rPr lang="hu-HU" sz="1400" dirty="0"/>
              <a:t>	</a:t>
            </a:r>
            <a:r>
              <a:rPr lang="en-US" sz="1400" dirty="0"/>
              <a:t>a) </a:t>
            </a:r>
            <a:r>
              <a:rPr lang="hu-HU" sz="1400" dirty="0"/>
              <a:t>a tipikus világosbarna foltok</a:t>
            </a:r>
            <a:r>
              <a:rPr lang="en-US" sz="1400" dirty="0"/>
              <a:t>; </a:t>
            </a:r>
            <a:r>
              <a:rPr lang="hu-HU" sz="1400" dirty="0"/>
              <a:t>és</a:t>
            </a:r>
            <a:r>
              <a:rPr lang="en-US" sz="1400" dirty="0"/>
              <a:t> </a:t>
            </a:r>
            <a:endParaRPr lang="hu-HU" sz="1400" dirty="0"/>
          </a:p>
          <a:p>
            <a:pPr>
              <a:tabLst>
                <a:tab pos="357188" algn="l"/>
              </a:tabLst>
            </a:pPr>
            <a:r>
              <a:rPr lang="hu-HU" sz="1400" dirty="0"/>
              <a:t>	</a:t>
            </a:r>
            <a:r>
              <a:rPr lang="en-US" sz="1400" dirty="0"/>
              <a:t>b) </a:t>
            </a:r>
            <a:r>
              <a:rPr lang="hu-HU" sz="1400" dirty="0"/>
              <a:t>fehéres kiverődésű folt</a:t>
            </a:r>
            <a:r>
              <a:rPr lang="en-US" sz="1400" dirty="0"/>
              <a:t>;</a:t>
            </a:r>
            <a:endParaRPr lang="sl-SI" sz="1400" dirty="0"/>
          </a:p>
          <a:p>
            <a:r>
              <a:rPr lang="en-US" sz="1400" dirty="0"/>
              <a:t>c) </a:t>
            </a:r>
            <a:r>
              <a:rPr lang="hu-HU" sz="1400" dirty="0"/>
              <a:t>Végső tünetek a fürtön</a:t>
            </a:r>
            <a:r>
              <a:rPr lang="en-US" sz="1400" dirty="0"/>
              <a:t>, </a:t>
            </a:r>
            <a:r>
              <a:rPr lang="hu-HU" sz="1400" dirty="0"/>
              <a:t>mumifikálódott bogyókkal</a:t>
            </a:r>
            <a:r>
              <a:rPr lang="en-US" sz="1400" dirty="0"/>
              <a:t>; </a:t>
            </a:r>
            <a:endParaRPr lang="sl-SI" sz="1400" dirty="0"/>
          </a:p>
          <a:p>
            <a:r>
              <a:rPr lang="en-US" sz="1400" dirty="0"/>
              <a:t>d) </a:t>
            </a:r>
            <a:r>
              <a:rPr lang="hu-HU" sz="1400" dirty="0"/>
              <a:t>A bogyók előrehaladott hervadást mutatnak</a:t>
            </a:r>
            <a:r>
              <a:rPr lang="en-US" sz="1400" dirty="0"/>
              <a:t>. 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208" y="1545555"/>
            <a:ext cx="2111208" cy="280953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45E981B-DF00-48B2-B738-BD5B62775FBB}"/>
              </a:ext>
            </a:extLst>
          </p:cNvPr>
          <p:cNvGrpSpPr/>
          <p:nvPr/>
        </p:nvGrpSpPr>
        <p:grpSpPr>
          <a:xfrm>
            <a:off x="636243" y="1909465"/>
            <a:ext cx="3564000" cy="756000"/>
            <a:chOff x="443" y="1670877"/>
            <a:chExt cx="5246856" cy="1161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" y="1670878"/>
              <a:ext cx="3645000" cy="1161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6" name="Picture 2" descr="Risultato immagini per black rot&quot;">
              <a:extLst>
                <a:ext uri="{FF2B5EF4-FFF2-40B4-BE49-F238E27FC236}">
                  <a16:creationId xmlns:a16="http://schemas.microsoft.com/office/drawing/2014/main" id="{F09C57FA-5AB5-4896-BD09-F69B95D6E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7099" y="1670877"/>
              <a:ext cx="1600200" cy="11610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340F9D22-EBA7-4A74-910B-7D9DBBB4F83C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C2C10DBE-DF43-4BAB-A9CA-03F65BA4B7F5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8C9765DF-C9A1-48EF-B877-5650D69E6C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07F3F-47CF-4DE1-A326-ECC2DADEC650}"/>
              </a:ext>
            </a:extLst>
          </p:cNvPr>
          <p:cNvSpPr/>
          <p:nvPr/>
        </p:nvSpPr>
        <p:spPr>
          <a:xfrm>
            <a:off x="1229456" y="281198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dirty="0"/>
              <a:t>Fiatal tünetes bogyók</a:t>
            </a:r>
          </a:p>
        </p:txBody>
      </p:sp>
    </p:spTree>
    <p:extLst>
      <p:ext uri="{BB962C8B-B14F-4D97-AF65-F5344CB8AC3E}">
        <p14:creationId xmlns:p14="http://schemas.microsoft.com/office/powerpoint/2010/main" val="15823054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green plant&#10;&#10;Description automatically generated">
            <a:extLst>
              <a:ext uri="{FF2B5EF4-FFF2-40B4-BE49-F238E27FC236}">
                <a16:creationId xmlns:a16="http://schemas.microsoft.com/office/drawing/2014/main" id="{55C48BD5-3AF7-4A4D-B326-44937A8AA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6713"/>
          <a:stretch/>
        </p:blipFill>
        <p:spPr>
          <a:xfrm>
            <a:off x="0" y="1096438"/>
            <a:ext cx="9144000" cy="5095355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7A7469B-D7CF-433B-9D33-CB52A0CF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8000"/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53" b="32481"/>
          <a:stretch/>
        </p:blipFill>
        <p:spPr>
          <a:xfrm>
            <a:off x="0" y="1100474"/>
            <a:ext cx="9144000" cy="510047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</a:rPr>
              <a:t>A feketerothadás biológiai ciklusa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8B433-90CC-41E6-B6A2-F918275A1A38}"/>
              </a:ext>
            </a:extLst>
          </p:cNvPr>
          <p:cNvSpPr/>
          <p:nvPr/>
        </p:nvSpPr>
        <p:spPr bwMode="auto">
          <a:xfrm>
            <a:off x="1" y="2033960"/>
            <a:ext cx="9144000" cy="3464995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751" r="14843" b="6022"/>
          <a:stretch/>
        </p:blipFill>
        <p:spPr>
          <a:xfrm>
            <a:off x="120514" y="2286000"/>
            <a:ext cx="3805646" cy="2960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046673" y="2240339"/>
            <a:ext cx="5097327" cy="3052237"/>
          </a:xfrm>
        </p:spPr>
        <p:txBody>
          <a:bodyPr>
            <a:normAutofit/>
          </a:bodyPr>
          <a:lstStyle/>
          <a:p>
            <a:pPr>
              <a:buClr>
                <a:srgbClr val="78054E"/>
              </a:buClr>
            </a:pPr>
            <a:r>
              <a:rPr lang="sl-SI" sz="1800" dirty="0"/>
              <a:t>Az áttelelés a fertőzött múmiákon telel;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Tavaszi esők hatására az aszkospórák kiszóródnak és a szél szállítja őket;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A múmiákon konídiumok is képződnek de csak rövid távolságra szállítódnak az esőcseppel;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A fertőzés a tartósan nedves levélfelületen tud megtörténni ha a spóra odahull;</a:t>
            </a:r>
          </a:p>
          <a:p>
            <a:pPr>
              <a:buClr>
                <a:srgbClr val="78054E"/>
              </a:buClr>
            </a:pPr>
            <a:r>
              <a:rPr lang="sl-SI" sz="1800" dirty="0"/>
              <a:t>Jelentős terjedés a rügyfakadás után 2-3 héttel indul és a virágzás kezdete után 2 héttel tetőzik;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54A16F91-CBE0-4A70-90E0-04690E8BBC44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8009B69A-E1EF-495B-A8F9-7D0B391CBF45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6F5D7B36-D4B7-4B64-9752-F610ADDC46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2695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e, fruit, grass, green&#10;&#10;Description automatically generated">
            <a:extLst>
              <a:ext uri="{FF2B5EF4-FFF2-40B4-BE49-F238E27FC236}">
                <a16:creationId xmlns:a16="http://schemas.microsoft.com/office/drawing/2014/main" id="{FD8C6D10-A43E-4430-B9ED-1C2C945D31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 b="10502"/>
          <a:stretch/>
        </p:blipFill>
        <p:spPr>
          <a:xfrm>
            <a:off x="0" y="1080944"/>
            <a:ext cx="9144000" cy="5110850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51544783-F391-4BA4-B299-66A241FC6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8000"/>
            <a:duotone>
              <a:prstClr val="black"/>
              <a:srgbClr val="7805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2084" y="1089957"/>
            <a:ext cx="9144001" cy="511200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l"/>
            <a:r>
              <a:rPr lang="sl-SI" b="1" dirty="0">
                <a:solidFill>
                  <a:srgbClr val="78054E"/>
                </a:solidFill>
                <a:latin typeface="+mj-lt"/>
                <a:cs typeface="+mj-cs"/>
              </a:rPr>
              <a:t>Időjárási feltételek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34109"/>
              </p:ext>
            </p:extLst>
          </p:nvPr>
        </p:nvGraphicFramePr>
        <p:xfrm>
          <a:off x="536921" y="1566266"/>
          <a:ext cx="4203701" cy="33147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3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Hőmérséklet</a:t>
                      </a:r>
                    </a:p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(°C)</a:t>
                      </a:r>
                    </a:p>
                  </a:txBody>
                  <a:tcPr marL="392068" marR="392068" marT="34290" marB="34290">
                    <a:solidFill>
                      <a:srgbClr val="7805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Levélnedvesség (óra)</a:t>
                      </a:r>
                    </a:p>
                  </a:txBody>
                  <a:tcPr marL="392068" marR="392068" marT="34290" marB="34290">
                    <a:solidFill>
                      <a:srgbClr val="7805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Nincs fertőzés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15,5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18,5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26,5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392068" marR="392068" marT="34290" marB="34290">
                    <a:solidFill>
                      <a:srgbClr val="B26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32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392068" marR="392068" marT="34290" marB="34290">
                    <a:solidFill>
                      <a:srgbClr val="D7B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id="{13969B72-2B27-42FE-9D45-343AFBC6D77A}"/>
              </a:ext>
            </a:extLst>
          </p:cNvPr>
          <p:cNvSpPr/>
          <p:nvPr/>
        </p:nvSpPr>
        <p:spPr bwMode="auto">
          <a:xfrm>
            <a:off x="5856514" y="1079794"/>
            <a:ext cx="2808515" cy="4972664"/>
          </a:xfrm>
          <a:prstGeom prst="flowChartOffpageConnector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0" name="Picture 2" descr="Species image">
            <a:extLst>
              <a:ext uri="{FF2B5EF4-FFF2-40B4-BE49-F238E27FC236}">
                <a16:creationId xmlns:a16="http://schemas.microsoft.com/office/drawing/2014/main" id="{90CDEDC2-5B2C-44D3-B053-BE154386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634" y="3038167"/>
            <a:ext cx="2571750" cy="1928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A0F63F2B-C3B3-445E-A04E-9F4DE0978403}"/>
              </a:ext>
            </a:extLst>
          </p:cNvPr>
          <p:cNvCxnSpPr>
            <a:cxnSpLocks/>
          </p:cNvCxnSpPr>
          <p:nvPr/>
        </p:nvCxnSpPr>
        <p:spPr>
          <a:xfrm flipV="1">
            <a:off x="0" y="1080944"/>
            <a:ext cx="7308304" cy="1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A4434853-221D-4131-8714-AD513082E5E2}"/>
              </a:ext>
            </a:extLst>
          </p:cNvPr>
          <p:cNvCxnSpPr>
            <a:cxnSpLocks/>
          </p:cNvCxnSpPr>
          <p:nvPr/>
        </p:nvCxnSpPr>
        <p:spPr>
          <a:xfrm flipV="1">
            <a:off x="7927380" y="1080945"/>
            <a:ext cx="1216620" cy="15494"/>
          </a:xfrm>
          <a:prstGeom prst="line">
            <a:avLst/>
          </a:prstGeom>
          <a:ln w="28575">
            <a:solidFill>
              <a:srgbClr val="7805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3275FA51-6761-4951-B566-6DC2A620B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09" y="735161"/>
            <a:ext cx="714666" cy="73686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1EABA61-4DDD-4CD2-8887-1F034C7CC2B5}"/>
              </a:ext>
            </a:extLst>
          </p:cNvPr>
          <p:cNvSpPr/>
          <p:nvPr/>
        </p:nvSpPr>
        <p:spPr bwMode="auto">
          <a:xfrm>
            <a:off x="373063" y="3958809"/>
            <a:ext cx="914400" cy="418520"/>
          </a:xfrm>
          <a:prstGeom prst="rightArrow">
            <a:avLst/>
          </a:prstGeom>
          <a:solidFill>
            <a:srgbClr val="78054E"/>
          </a:solidFill>
          <a:ln>
            <a:solidFill>
              <a:srgbClr val="78054E"/>
            </a:solidFill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B087DB-7E3B-4CEE-8B72-BA5F4768C5E7}"/>
              </a:ext>
            </a:extLst>
          </p:cNvPr>
          <p:cNvSpPr/>
          <p:nvPr/>
        </p:nvSpPr>
        <p:spPr bwMode="auto">
          <a:xfrm>
            <a:off x="-26126" y="5060209"/>
            <a:ext cx="4766748" cy="796609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082" y="5097615"/>
            <a:ext cx="4398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/>
              <a:t>A  fertőzéshez szükséges folytonos levélnedvesség időtartama a feketerothadás esetében eltérő hőmérsékleteknél</a:t>
            </a:r>
            <a:r>
              <a:rPr lang="en-US" sz="1400" dirty="0"/>
              <a:t>.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6751" y="1620380"/>
            <a:ext cx="2507516" cy="1338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35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Fertőzés akkor történik amikor a </a:t>
            </a:r>
            <a:r>
              <a:rPr lang="en-US" sz="1350" i="1" dirty="0" err="1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hu-HU" sz="135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óra fogékony zöld szövetre kerül és megfelelő ideig nedvesen marad. Az időtartam a hőmérséklet függvénye</a:t>
            </a:r>
            <a:r>
              <a:rPr lang="sl-SI" sz="1350" i="1" dirty="0">
                <a:solidFill>
                  <a:srgbClr val="780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546264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Syngenta1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yngenta1" id="{BE6325F3-2729-4A51-ACE8-B08B05DF8584}" vid="{56B4077E-F61D-4C33-8A08-F06E07BC4657}"/>
    </a:ext>
  </a:extLst>
</a:theme>
</file>

<file path=ppt/theme/theme2.xml><?xml version="1.0" encoding="utf-8"?>
<a:theme xmlns:a="http://schemas.openxmlformats.org/drawingml/2006/main" name="Syngenta: For external use only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6350" cap="flat" cmpd="sng" algn="ctr">
          <a:solidFill>
            <a:schemeClr val="accent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2"/>
        </a:solidFill>
        <a:ln w="6350" cap="flat" cmpd="sng" algn="ctr">
          <a:solidFill>
            <a:schemeClr val="accent2"/>
          </a:solidFill>
          <a:prstDash val="solid"/>
          <a:round/>
          <a:headEnd type="none" w="sm" len="sm"/>
          <a:tailEnd type="none" w="sm" len="sm"/>
        </a:ln>
        <a:effectLst/>
      </a:spPr>
      <a:bodyPr/>
      <a:lstStyle/>
    </a:lnDef>
    <a:txDef>
      <a:spPr>
        <a:noFill/>
      </a:spPr>
      <a:bodyPr wrap="square" rtlCol="0">
        <a:normAutofit/>
      </a:bodyPr>
      <a:lstStyle>
        <a:defPPr>
          <a:spcBef>
            <a:spcPts val="600"/>
          </a:spcBef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C8D939864BEC4CAA6E96E76423EFFD" ma:contentTypeVersion="8" ma:contentTypeDescription="Create a new document." ma:contentTypeScope="" ma:versionID="b3185a09fb8da18b3a9e738e169b4274">
  <xsd:schema xmlns:xsd="http://www.w3.org/2001/XMLSchema" xmlns:xs="http://www.w3.org/2001/XMLSchema" xmlns:p="http://schemas.microsoft.com/office/2006/metadata/properties" xmlns:ns3="9695bd71-af7d-493e-a30d-f772bfe2c946" targetNamespace="http://schemas.microsoft.com/office/2006/metadata/properties" ma:root="true" ma:fieldsID="75e8923f03fe53847a963fce84d2797e" ns3:_="">
    <xsd:import namespace="9695bd71-af7d-493e-a30d-f772bfe2c9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95bd71-af7d-493e-a30d-f772bfe2c9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10F5A2-6A22-4C24-A9AF-CE4989F436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95bd71-af7d-493e-a30d-f772bfe2c9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02A244-13C2-4917-BBD3-5413CD2118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CE652-48EE-42F4-97FE-808639D0573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695bd71-af7d-493e-a30d-f772bfe2c946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Syngenta1</Template>
  <TotalTime>457</TotalTime>
  <Words>1353</Words>
  <Application>Microsoft Office PowerPoint</Application>
  <PresentationFormat>On-screen Show (4:3)</PresentationFormat>
  <Paragraphs>141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Syngenta1</vt:lpstr>
      <vt:lpstr>Syngenta: For external use only</vt:lpstr>
      <vt:lpstr>PowerPoint Presentation</vt:lpstr>
      <vt:lpstr>Fekete rothadás Phyllosticta ampelicida (syn. Guignardia bidwellii)</vt:lpstr>
      <vt:lpstr>Tünetek</vt:lpstr>
      <vt:lpstr>Tünetek a leveleken</vt:lpstr>
      <vt:lpstr>Tünetek a leveleken</vt:lpstr>
      <vt:lpstr>Tünetek a fürtön</vt:lpstr>
      <vt:lpstr>Tünetek a fürtön</vt:lpstr>
      <vt:lpstr>A feketerothadás biológiai ciklusa</vt:lpstr>
      <vt:lpstr>Időjárási feltételek</vt:lpstr>
      <vt:lpstr>Érzékenység és tünetek</vt:lpstr>
      <vt:lpstr>Hatása a bor minőségére</vt:lpstr>
      <vt:lpstr>A betegség elleni védekezés – Termesztéstechnológia</vt:lpstr>
      <vt:lpstr>A betegség elleni védekezés: gombaölő szerekkel</vt:lpstr>
      <vt:lpstr>Súlyos fertőzés esetén is a Dynali hatékonysága kiemelkedő!</vt:lpstr>
      <vt:lpstr>Súlyos fertőzés esetén is a Dynali hatékonysága kiemelkedő!</vt:lpstr>
      <vt:lpstr>Összefoglaló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Kéri-Kereszt Bettina HUBU</dc:creator>
  <cp:lastModifiedBy>Kéri-Kereszt Bettina HUBU</cp:lastModifiedBy>
  <cp:revision>23</cp:revision>
  <dcterms:created xsi:type="dcterms:W3CDTF">2020-02-18T12:14:33Z</dcterms:created>
  <dcterms:modified xsi:type="dcterms:W3CDTF">2020-03-04T12:03:16Z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0x01010003C8D939864BEC4CAA6E96E76423EFFD</vt:lpwstr>
  </property>
</Properties>
</file>